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90" r:id="rId11"/>
    <p:sldId id="292" r:id="rId12"/>
    <p:sldId id="268" r:id="rId13"/>
    <p:sldId id="269" r:id="rId14"/>
    <p:sldId id="270" r:id="rId15"/>
    <p:sldId id="298" r:id="rId16"/>
    <p:sldId id="291" r:id="rId17"/>
    <p:sldId id="296" r:id="rId18"/>
    <p:sldId id="297" r:id="rId19"/>
    <p:sldId id="293" r:id="rId20"/>
    <p:sldId id="294" r:id="rId21"/>
    <p:sldId id="295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CEC2-D4FF-04C7-C3CF-8A901BD6B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7211C-A5B4-0BBB-1D64-3C7CD220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086B-CE48-1F89-C957-CDE73330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9247-8677-51E1-1977-F119C0CD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51AF4-4641-550E-7C6D-EABBF1C0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19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358B-4E46-217F-0997-050737192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150B5-D69C-639D-F00E-CCBDB5EDB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1323-B0E9-DF54-EAB9-64D0F59B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3115-D0F1-DCB5-549F-C49239CD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ADC1-8F6E-679F-BD1E-FEC9B9BD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007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7DCA3-15DF-17CB-5DF6-504ABBDD4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D0C55-21EA-80A1-C49A-B6F024875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14B57-F502-2676-F584-A33A934B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5C28-FF96-541D-602C-0B27EC6A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DDCF-CC5C-422E-BD7E-F525F8D5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925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258A-93B3-D3AE-E8B8-55C30DA2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D90B-A843-57BB-6EE4-47FD8697E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63C07-744D-E6D8-F70A-9E96ED54C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949E-9C64-0EDC-C04C-126DAF9C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14024-56AB-F7A3-F100-CA8A37C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009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5CB0-CB4A-4DE7-758A-32B7B324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F86D5-082B-1005-E234-406AED032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6D10D-7B80-CD3D-D612-8B9964D9E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F5514-883C-4641-89F2-68ABC18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269D-C086-D60B-B13D-88C4C73D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503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B7DD-B280-5B28-2F38-49D0A77A6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19A9F-64F6-56CC-7162-F2AD5F9EE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8A37F-73E6-18D7-0EF4-0BEDA754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38F1A-393E-D07F-C19D-97D6612C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06EC7-837F-7A04-A923-99A6A9FA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875AA-CEE1-688F-F954-89F2DCA5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052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3D8E-136F-9189-C21D-14EA5481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C33BC-0FEF-7CA5-8E8A-ECF314C42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F1077-AA9F-8097-DAFD-506F5A934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6054B-8080-903E-89A4-69D17E3EC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08FEE-CD1D-AE6E-9919-6B3FAC3B64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5F14F-DE9A-9CD9-2F21-D612CB1E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549F8-EC17-AD52-CD7E-F0C8C254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5500B-F5F0-5AD9-43EE-9C73A0CF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205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17A6-272C-6207-9273-4702EEFB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DEBC7-A376-5A8C-8914-0FFBBF5B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8A50E-50E7-D5D2-09E0-ECFECB59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74DDB-F18D-1D0D-F724-9CAD2BB6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736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2A9A9-383F-3179-B93D-1EDF5227B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6E0A6-DE1D-9242-5433-8DB5071A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251B8-AD5D-13C6-975F-8FE43AC1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589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A220-18AA-1FDA-9F84-82279EBB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D485-E44A-E08C-AB39-711DC9AA0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95E1C-20FD-E2E2-9C96-A7089D7FA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184A4-BABD-D5BA-4AE0-E2144DD99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BFE99-927A-3B90-38F8-BC67BAED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B9D30-2F2D-DF3A-6FFF-3B0BDD48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678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EF9D-5865-E646-4EF7-DBA93A92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9B62A-5B62-0F6F-C988-63B96E033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428D5-A0D3-FC7D-8526-3AA61954B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BA87E-1E46-F2F7-365D-90FEA5F6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FD503-0B91-5B31-2007-39F9A24B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EA283-20ED-0A19-79C0-7454827B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016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EE6B0-B6CF-E723-F64C-B2D5360F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AEBC0-36C1-E672-BD94-46FB314A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F897E-4D21-6FBA-0D97-77F167D53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2A0E2-4964-4EBC-BAD4-A0F72D1537D6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7D850-222F-99CB-B7CF-4CF776F55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ABE8D-C9C2-0787-C7D4-9F9876866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6B9-00EC-4C12-97BD-0DC10536BD4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45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ordwall.net/play/511/114/189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3.png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86" y="3881642"/>
            <a:ext cx="6474410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13 </a:t>
            </a:r>
            <a:br>
              <a:rPr lang="hr-HR" sz="5400" b="1" dirty="0"/>
            </a:br>
            <a:r>
              <a:rPr lang="hr-HR" sz="5400" b="1" dirty="0" err="1"/>
              <a:t>The</a:t>
            </a:r>
            <a:r>
              <a:rPr lang="hr-HR" sz="5400" b="1" dirty="0"/>
              <a:t> boy </a:t>
            </a:r>
            <a:r>
              <a:rPr lang="hr-HR" sz="5400" b="1" dirty="0" err="1"/>
              <a:t>who</a:t>
            </a:r>
            <a:r>
              <a:rPr lang="hr-HR" sz="5400" b="1" dirty="0"/>
              <a:t> </a:t>
            </a:r>
            <a:r>
              <a:rPr lang="hr-HR" sz="5400" b="1" dirty="0" err="1"/>
              <a:t>cried</a:t>
            </a:r>
            <a:r>
              <a:rPr lang="hr-HR" sz="5400" b="1" dirty="0"/>
              <a:t> </a:t>
            </a:r>
            <a:r>
              <a:rPr lang="hr-HR" sz="5400" b="1" dirty="0" err="1"/>
              <a:t>wolf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67.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292" y="1361893"/>
            <a:ext cx="3891535" cy="496362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161984" y="1032535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story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regular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box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161984" y="2096488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8" y="1157606"/>
            <a:ext cx="3988018" cy="54968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F0C87-EA2C-29F2-9109-443E5227A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8" y="2276073"/>
            <a:ext cx="3915797" cy="43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68.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292" y="1379974"/>
            <a:ext cx="3891535" cy="492745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223109" y="1032535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time </a:t>
            </a:r>
            <a:r>
              <a:rPr lang="hr-HR" sz="2800" b="1" dirty="0" err="1"/>
              <a:t>phrase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sentence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223109" y="2096488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702EE-79E6-73F7-943F-6E95D3437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5" y="1713060"/>
            <a:ext cx="5492636" cy="43678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262DE-F61C-6E66-F3FC-00E65852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" y="3137724"/>
            <a:ext cx="5166808" cy="28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13388-3CA1-1014-B016-F193C6FC8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" y="1986642"/>
            <a:ext cx="5939842" cy="39033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929291-3937-6B8C-5434-6BFD6247F583}"/>
              </a:ext>
            </a:extLst>
          </p:cNvPr>
          <p:cNvSpPr txBox="1"/>
          <p:nvPr/>
        </p:nvSpPr>
        <p:spPr>
          <a:xfrm>
            <a:off x="6223108" y="272955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Finish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D7F039-9D73-931E-5C5F-1E58909B5FA5}"/>
              </a:ext>
            </a:extLst>
          </p:cNvPr>
          <p:cNvSpPr txBox="1"/>
          <p:nvPr/>
        </p:nvSpPr>
        <p:spPr>
          <a:xfrm>
            <a:off x="6223108" y="332048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F064C6-2D79-DAE3-FA32-7D5F461C1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" y="2677426"/>
            <a:ext cx="4662817" cy="2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6251E9-C970-32E6-7185-B589E8FB2F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19695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21B07-61BE-604E-A7D0-F37310BCD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0" y="219075"/>
            <a:ext cx="6286499" cy="2638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err="1"/>
              <a:t>Let’s</a:t>
            </a:r>
            <a:r>
              <a:rPr lang="hr-HR" b="1" dirty="0"/>
              <a:t> </a:t>
            </a:r>
            <a:r>
              <a:rPr lang="hr-HR" b="1" dirty="0" err="1"/>
              <a:t>revise</a:t>
            </a:r>
            <a:r>
              <a:rPr lang="hr-HR" b="1" dirty="0"/>
              <a:t>!</a:t>
            </a:r>
          </a:p>
          <a:p>
            <a:pPr marL="0" indent="0">
              <a:buNone/>
            </a:pPr>
            <a:r>
              <a:rPr lang="hr-HR" b="1" dirty="0"/>
              <a:t>All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 are </a:t>
            </a:r>
            <a:r>
              <a:rPr lang="hr-HR" b="1" dirty="0" err="1"/>
              <a:t>regular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. </a:t>
            </a:r>
            <a:r>
              <a:rPr lang="hr-HR" b="1" dirty="0" err="1"/>
              <a:t>What</a:t>
            </a:r>
            <a:r>
              <a:rPr lang="hr-HR" b="1" dirty="0"/>
              <a:t> do </a:t>
            </a:r>
            <a:r>
              <a:rPr lang="hr-HR" b="1" dirty="0" err="1"/>
              <a:t>they</a:t>
            </a:r>
            <a:r>
              <a:rPr lang="hr-HR" b="1" dirty="0"/>
              <a:t> </a:t>
            </a:r>
            <a:r>
              <a:rPr lang="hr-HR" b="1" dirty="0" err="1"/>
              <a:t>mean</a:t>
            </a:r>
            <a:r>
              <a:rPr lang="hr-HR" b="1" dirty="0"/>
              <a:t>?</a:t>
            </a:r>
          </a:p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simple</a:t>
            </a:r>
            <a:r>
              <a:rPr lang="hr-HR" b="1" dirty="0"/>
              <a:t> past </a:t>
            </a:r>
            <a:r>
              <a:rPr lang="hr-HR" b="1" dirty="0" err="1"/>
              <a:t>form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column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3E672-3E98-9210-33CF-FD8E42BC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8" y="567482"/>
            <a:ext cx="3450077" cy="58688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C5379B-0F37-FF60-64F2-2A1545CCCB1B}"/>
              </a:ext>
            </a:extLst>
          </p:cNvPr>
          <p:cNvSpPr txBox="1"/>
          <p:nvPr/>
        </p:nvSpPr>
        <p:spPr>
          <a:xfrm>
            <a:off x="5715000" y="2857500"/>
            <a:ext cx="387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E6D8CC-C8AF-9B92-1017-85A192CBE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97" y="2682133"/>
            <a:ext cx="3208298" cy="3627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978504-248F-6482-5388-C592B56E2D9C}"/>
              </a:ext>
            </a:extLst>
          </p:cNvPr>
          <p:cNvSpPr txBox="1"/>
          <p:nvPr/>
        </p:nvSpPr>
        <p:spPr>
          <a:xfrm>
            <a:off x="5715000" y="3380720"/>
            <a:ext cx="62864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err="1"/>
              <a:t>study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učiti </a:t>
            </a:r>
            <a:r>
              <a:rPr lang="hr-HR" sz="2200" b="1" dirty="0"/>
              <a:t>	smile – </a:t>
            </a:r>
            <a:r>
              <a:rPr lang="hr-HR" sz="2200" b="1" dirty="0">
                <a:solidFill>
                  <a:schemeClr val="accent1"/>
                </a:solidFill>
              </a:rPr>
              <a:t>smiješiti se</a:t>
            </a:r>
          </a:p>
          <a:p>
            <a:r>
              <a:rPr lang="hr-HR" sz="2200" b="1" dirty="0" err="1"/>
              <a:t>work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raditi</a:t>
            </a:r>
            <a:r>
              <a:rPr lang="hr-HR" sz="2200" b="1" dirty="0"/>
              <a:t>	</a:t>
            </a:r>
            <a:r>
              <a:rPr lang="hr-HR" sz="2200" b="1" dirty="0" err="1"/>
              <a:t>like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sviđati</a:t>
            </a:r>
            <a:r>
              <a:rPr lang="hr-HR" sz="2200" b="1" dirty="0"/>
              <a:t> </a:t>
            </a:r>
          </a:p>
          <a:p>
            <a:r>
              <a:rPr lang="hr-HR" sz="2200" b="1" dirty="0"/>
              <a:t>plan – </a:t>
            </a:r>
            <a:r>
              <a:rPr lang="hr-HR" sz="2200" b="1" dirty="0">
                <a:solidFill>
                  <a:schemeClr val="accent1"/>
                </a:solidFill>
              </a:rPr>
              <a:t>planirati</a:t>
            </a:r>
            <a:r>
              <a:rPr lang="hr-HR" sz="2200" b="1" dirty="0"/>
              <a:t>	</a:t>
            </a:r>
            <a:r>
              <a:rPr lang="hr-HR" sz="2200" b="1" dirty="0" err="1"/>
              <a:t>wash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prati</a:t>
            </a:r>
            <a:r>
              <a:rPr lang="hr-HR" sz="2200" b="1" dirty="0"/>
              <a:t> </a:t>
            </a:r>
          </a:p>
          <a:p>
            <a:r>
              <a:rPr lang="hr-HR" sz="2200" b="1" dirty="0" err="1"/>
              <a:t>kiss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poljubiti</a:t>
            </a:r>
            <a:r>
              <a:rPr lang="hr-HR" sz="2200" b="1" dirty="0"/>
              <a:t> 	</a:t>
            </a:r>
            <a:r>
              <a:rPr lang="hr-HR" sz="2200" b="1" dirty="0" err="1"/>
              <a:t>clean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čistiti</a:t>
            </a:r>
            <a:r>
              <a:rPr lang="hr-HR" sz="2200" b="1" dirty="0"/>
              <a:t> </a:t>
            </a:r>
          </a:p>
          <a:p>
            <a:r>
              <a:rPr lang="hr-HR" sz="2200" b="1" dirty="0" err="1"/>
              <a:t>cook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kuhati</a:t>
            </a:r>
            <a:r>
              <a:rPr lang="hr-HR" sz="2200" b="1" dirty="0"/>
              <a:t> 	</a:t>
            </a:r>
            <a:r>
              <a:rPr lang="hr-HR" sz="2200" b="1" dirty="0" err="1"/>
              <a:t>try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pokušati</a:t>
            </a:r>
            <a:r>
              <a:rPr lang="hr-HR" sz="2200" b="1" dirty="0"/>
              <a:t> </a:t>
            </a:r>
          </a:p>
          <a:p>
            <a:r>
              <a:rPr lang="hr-HR" sz="2200" b="1" dirty="0" err="1"/>
              <a:t>want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htjeti</a:t>
            </a:r>
            <a:r>
              <a:rPr lang="hr-HR" sz="2200" b="1" dirty="0"/>
              <a:t> 	talk – </a:t>
            </a:r>
            <a:r>
              <a:rPr lang="hr-HR" sz="2200" b="1" dirty="0">
                <a:solidFill>
                  <a:schemeClr val="accent1"/>
                </a:solidFill>
              </a:rPr>
              <a:t>pričati</a:t>
            </a:r>
            <a:r>
              <a:rPr lang="hr-HR" sz="2200" b="1" dirty="0"/>
              <a:t> </a:t>
            </a:r>
          </a:p>
          <a:p>
            <a:r>
              <a:rPr lang="hr-HR" sz="2200" b="1" dirty="0" err="1"/>
              <a:t>stay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ostati</a:t>
            </a:r>
            <a:r>
              <a:rPr lang="hr-HR" sz="2200" b="1" dirty="0"/>
              <a:t> 	</a:t>
            </a:r>
            <a:r>
              <a:rPr lang="hr-HR" sz="2200" b="1" dirty="0" err="1"/>
              <a:t>answer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odgovoriti</a:t>
            </a:r>
          </a:p>
          <a:p>
            <a:r>
              <a:rPr lang="hr-HR" sz="2200" b="1" dirty="0" err="1"/>
              <a:t>walk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hodati</a:t>
            </a:r>
            <a:r>
              <a:rPr lang="hr-HR" sz="2200" b="1" dirty="0"/>
              <a:t>	</a:t>
            </a:r>
            <a:r>
              <a:rPr lang="hr-HR" sz="2200" b="1" dirty="0" err="1"/>
              <a:t>tidy</a:t>
            </a:r>
            <a:r>
              <a:rPr lang="hr-HR" sz="2200" b="1" dirty="0"/>
              <a:t> </a:t>
            </a:r>
            <a:r>
              <a:rPr lang="hr-HR" sz="2200" b="1" dirty="0" err="1"/>
              <a:t>up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pospremiti</a:t>
            </a:r>
            <a:r>
              <a:rPr lang="hr-HR" sz="2200" b="1" dirty="0"/>
              <a:t> </a:t>
            </a:r>
          </a:p>
          <a:p>
            <a:r>
              <a:rPr lang="hr-HR" sz="2200" b="1" dirty="0" err="1"/>
              <a:t>open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otvoriti</a:t>
            </a:r>
            <a:r>
              <a:rPr lang="hr-HR" sz="2200" b="1" dirty="0"/>
              <a:t> 	</a:t>
            </a:r>
            <a:r>
              <a:rPr lang="hr-HR" sz="2200" b="1" dirty="0" err="1"/>
              <a:t>arrive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stići</a:t>
            </a:r>
            <a:r>
              <a:rPr lang="hr-HR" sz="2200" b="1" dirty="0"/>
              <a:t> </a:t>
            </a:r>
          </a:p>
          <a:p>
            <a:r>
              <a:rPr lang="hr-HR" sz="2200" b="1" dirty="0" err="1"/>
              <a:t>play</a:t>
            </a:r>
            <a:r>
              <a:rPr lang="hr-HR" sz="2200" b="1" dirty="0"/>
              <a:t> – </a:t>
            </a:r>
            <a:r>
              <a:rPr lang="hr-HR" sz="2200" b="1" dirty="0">
                <a:solidFill>
                  <a:schemeClr val="accent1"/>
                </a:solidFill>
              </a:rPr>
              <a:t>igrati</a:t>
            </a:r>
            <a:r>
              <a:rPr lang="hr-HR" sz="2200" b="1" dirty="0"/>
              <a:t> </a:t>
            </a:r>
            <a:r>
              <a:rPr lang="hr-HR" sz="2200" b="1" dirty="0">
                <a:solidFill>
                  <a:schemeClr val="accent1"/>
                </a:solidFill>
              </a:rPr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25186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6251E9-C970-32E6-7185-B589E8FB2F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19695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21B07-61BE-604E-A7D0-F37310BCD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0" y="219075"/>
            <a:ext cx="6286499" cy="1400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b="1" dirty="0"/>
              <a:t>Andy </a:t>
            </a:r>
            <a:r>
              <a:rPr lang="hr-HR" b="1" dirty="0" err="1"/>
              <a:t>didn’t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to </a:t>
            </a:r>
            <a:r>
              <a:rPr lang="hr-HR" b="1" dirty="0" err="1"/>
              <a:t>work</a:t>
            </a:r>
            <a:r>
              <a:rPr lang="hr-HR" b="1" dirty="0"/>
              <a:t> </a:t>
            </a:r>
            <a:r>
              <a:rPr lang="hr-HR" b="1" dirty="0" err="1"/>
              <a:t>yesterday</a:t>
            </a:r>
            <a:r>
              <a:rPr lang="hr-HR" b="1" dirty="0"/>
              <a:t>. He </a:t>
            </a:r>
            <a:r>
              <a:rPr lang="hr-HR" b="1" dirty="0" err="1"/>
              <a:t>stayed</a:t>
            </a:r>
            <a:r>
              <a:rPr lang="hr-HR" b="1" dirty="0"/>
              <a:t> at home. </a:t>
            </a:r>
          </a:p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down</a:t>
            </a:r>
            <a:r>
              <a:rPr lang="hr-HR" b="1" dirty="0"/>
              <a:t> </a:t>
            </a:r>
            <a:r>
              <a:rPr lang="hr-HR" b="1" dirty="0" err="1"/>
              <a:t>what</a:t>
            </a:r>
            <a:r>
              <a:rPr lang="hr-HR" b="1" dirty="0"/>
              <a:t> he </a:t>
            </a:r>
            <a:r>
              <a:rPr lang="hr-HR" b="1" dirty="0" err="1"/>
              <a:t>did</a:t>
            </a:r>
            <a:r>
              <a:rPr lang="hr-HR" b="1" dirty="0"/>
              <a:t>. 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above</a:t>
            </a:r>
            <a:r>
              <a:rPr lang="hr-HR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5379B-0F37-FF60-64F2-2A1545CCCB1B}"/>
              </a:ext>
            </a:extLst>
          </p:cNvPr>
          <p:cNvSpPr txBox="1"/>
          <p:nvPr/>
        </p:nvSpPr>
        <p:spPr>
          <a:xfrm>
            <a:off x="5711780" y="1970063"/>
            <a:ext cx="387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B04B5-475A-CAFD-341C-92AD65BC5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9" y="1367267"/>
            <a:ext cx="4353075" cy="4123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41601-942A-BA42-E21B-B7A2C2780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38240"/>
          <a:stretch/>
        </p:blipFill>
        <p:spPr>
          <a:xfrm>
            <a:off x="1009650" y="2533587"/>
            <a:ext cx="1647825" cy="1933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2CA02C-E2B0-5B17-097B-FA1D21BB9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6" y="653056"/>
            <a:ext cx="3680578" cy="5551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E1FA6B3-4F9B-06A7-E71A-0CDBB106273C}"/>
              </a:ext>
            </a:extLst>
          </p:cNvPr>
          <p:cNvSpPr txBox="1">
            <a:spLocks/>
          </p:cNvSpPr>
          <p:nvPr/>
        </p:nvSpPr>
        <p:spPr>
          <a:xfrm>
            <a:off x="5711779" y="2562339"/>
            <a:ext cx="6286499" cy="140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did</a:t>
            </a:r>
            <a:r>
              <a:rPr lang="hr-HR" b="1" dirty="0"/>
              <a:t> Ellen do </a:t>
            </a:r>
            <a:r>
              <a:rPr lang="hr-HR" b="1" dirty="0" err="1"/>
              <a:t>yesterday</a:t>
            </a:r>
            <a:r>
              <a:rPr lang="hr-HR" b="1" dirty="0"/>
              <a:t>? </a:t>
            </a:r>
            <a:r>
              <a:rPr lang="hr-HR" b="1" dirty="0" err="1"/>
              <a:t>She</a:t>
            </a:r>
            <a:r>
              <a:rPr lang="hr-HR" b="1" dirty="0"/>
              <a:t> </a:t>
            </a:r>
            <a:r>
              <a:rPr lang="hr-HR" b="1" dirty="0" err="1"/>
              <a:t>was</a:t>
            </a:r>
            <a:r>
              <a:rPr lang="hr-HR" b="1" dirty="0"/>
              <a:t> </a:t>
            </a:r>
            <a:r>
              <a:rPr lang="hr-HR" b="1" dirty="0" err="1"/>
              <a:t>busy</a:t>
            </a:r>
            <a:r>
              <a:rPr lang="hr-HR" b="1" dirty="0"/>
              <a:t>, </a:t>
            </a:r>
            <a:r>
              <a:rPr lang="hr-HR" b="1" dirty="0" err="1"/>
              <a:t>too</a:t>
            </a:r>
            <a:r>
              <a:rPr lang="hr-HR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7660E9-2987-7E8C-70E7-0637BCBEDAE8}"/>
              </a:ext>
            </a:extLst>
          </p:cNvPr>
          <p:cNvSpPr txBox="1"/>
          <p:nvPr/>
        </p:nvSpPr>
        <p:spPr>
          <a:xfrm>
            <a:off x="5711780" y="3944005"/>
            <a:ext cx="387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9FC380-A32D-243D-ED53-8964E88289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" b="1444"/>
          <a:stretch/>
        </p:blipFill>
        <p:spPr>
          <a:xfrm>
            <a:off x="821463" y="1235312"/>
            <a:ext cx="3557724" cy="4969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BF244B-8A81-19DC-1513-A1EF57575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1" y="653056"/>
            <a:ext cx="4692663" cy="5551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90AFE33-65F9-75E1-0D05-C56680D347FE}"/>
              </a:ext>
            </a:extLst>
          </p:cNvPr>
          <p:cNvSpPr txBox="1">
            <a:spLocks/>
          </p:cNvSpPr>
          <p:nvPr/>
        </p:nvSpPr>
        <p:spPr>
          <a:xfrm>
            <a:off x="5711780" y="4605338"/>
            <a:ext cx="6286499" cy="140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Did</a:t>
            </a:r>
            <a:r>
              <a:rPr lang="hr-HR" b="1" dirty="0"/>
              <a:t> </a:t>
            </a:r>
            <a:r>
              <a:rPr lang="hr-HR" b="1" dirty="0" err="1"/>
              <a:t>anybody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family</a:t>
            </a:r>
            <a:r>
              <a:rPr lang="hr-HR" b="1" dirty="0"/>
              <a:t> do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things</a:t>
            </a:r>
            <a:r>
              <a:rPr lang="hr-HR" b="1" dirty="0"/>
              <a:t> </a:t>
            </a:r>
            <a:r>
              <a:rPr lang="hr-HR" b="1" dirty="0" err="1"/>
              <a:t>yesterday</a:t>
            </a:r>
            <a:r>
              <a:rPr lang="hr-HR" b="1" dirty="0"/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at </a:t>
            </a:r>
            <a:r>
              <a:rPr lang="hr-HR" b="1" dirty="0" err="1"/>
              <a:t>least</a:t>
            </a:r>
            <a:r>
              <a:rPr lang="hr-HR" b="1" dirty="0"/>
              <a:t> 6 </a:t>
            </a:r>
            <a:r>
              <a:rPr lang="hr-HR" b="1" dirty="0" err="1"/>
              <a:t>sentences</a:t>
            </a:r>
            <a:r>
              <a:rPr lang="hr-HR" b="1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E4E281-42EA-CECB-7BF7-4EF48E79B458}"/>
              </a:ext>
            </a:extLst>
          </p:cNvPr>
          <p:cNvSpPr txBox="1"/>
          <p:nvPr/>
        </p:nvSpPr>
        <p:spPr>
          <a:xfrm>
            <a:off x="5711780" y="6115705"/>
            <a:ext cx="5324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Share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36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027F0B-F177-1121-9669-16AB5AD6D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4047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4DA85-56A2-EC48-2B9C-F85AE281F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468071"/>
            <a:ext cx="5658498" cy="25308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</a:p>
          <a:p>
            <a:pPr marL="0" indent="0" algn="just">
              <a:buNone/>
            </a:pP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recognise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past </a:t>
            </a:r>
            <a:r>
              <a:rPr lang="hr-HR" b="1" dirty="0" err="1"/>
              <a:t>tense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senteces</a:t>
            </a:r>
            <a:r>
              <a:rPr lang="hr-HR" b="1" dirty="0"/>
              <a:t>? Do </a:t>
            </a:r>
            <a:r>
              <a:rPr lang="hr-HR" b="1" dirty="0" err="1"/>
              <a:t>they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an</a:t>
            </a:r>
            <a:r>
              <a:rPr lang="hr-HR" b="1" dirty="0"/>
              <a:t> –</a:t>
            </a:r>
            <a:r>
              <a:rPr lang="hr-HR" b="1" dirty="0" err="1"/>
              <a:t>ed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? </a:t>
            </a:r>
          </a:p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aloud</a:t>
            </a:r>
            <a:r>
              <a:rPr lang="hr-HR" b="1" dirty="0"/>
              <a:t> </a:t>
            </a:r>
            <a:r>
              <a:rPr lang="hr-HR" b="1" dirty="0" err="1"/>
              <a:t>after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teacher</a:t>
            </a:r>
            <a:r>
              <a:rPr lang="hr-HR" b="1" dirty="0"/>
              <a:t>. Put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order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51D3C-B7CD-828D-5AA5-4BE819A93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65" y="295019"/>
            <a:ext cx="2698315" cy="62679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9A6CE-89F8-1682-F0F3-08AEA581FCD6}"/>
              </a:ext>
            </a:extLst>
          </p:cNvPr>
          <p:cNvSpPr txBox="1"/>
          <p:nvPr/>
        </p:nvSpPr>
        <p:spPr>
          <a:xfrm>
            <a:off x="6096000" y="3414531"/>
            <a:ext cx="556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</a:t>
            </a:r>
            <a:endParaRPr lang="hr-HR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1AD81-88C2-0BF3-044D-F3F64BF1F5CF}"/>
              </a:ext>
            </a:extLst>
          </p:cNvPr>
          <p:cNvSpPr txBox="1"/>
          <p:nvPr/>
        </p:nvSpPr>
        <p:spPr>
          <a:xfrm>
            <a:off x="2900263" y="1364147"/>
            <a:ext cx="41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9F12F-1210-BD3D-91FA-3F573672A3EF}"/>
              </a:ext>
            </a:extLst>
          </p:cNvPr>
          <p:cNvSpPr txBox="1"/>
          <p:nvPr/>
        </p:nvSpPr>
        <p:spPr>
          <a:xfrm>
            <a:off x="3231239" y="1659166"/>
            <a:ext cx="41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AD15B-9865-CE8C-D1CC-39511C6B87DF}"/>
              </a:ext>
            </a:extLst>
          </p:cNvPr>
          <p:cNvSpPr txBox="1"/>
          <p:nvPr/>
        </p:nvSpPr>
        <p:spPr>
          <a:xfrm>
            <a:off x="1534582" y="2360832"/>
            <a:ext cx="4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77A5E-75D8-2C7B-1EFF-4BAA36CFC13B}"/>
              </a:ext>
            </a:extLst>
          </p:cNvPr>
          <p:cNvSpPr txBox="1"/>
          <p:nvPr/>
        </p:nvSpPr>
        <p:spPr>
          <a:xfrm>
            <a:off x="2869930" y="2672316"/>
            <a:ext cx="4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E21A9-D4E6-EF30-722E-048A9C37C63E}"/>
              </a:ext>
            </a:extLst>
          </p:cNvPr>
          <p:cNvSpPr txBox="1"/>
          <p:nvPr/>
        </p:nvSpPr>
        <p:spPr>
          <a:xfrm>
            <a:off x="1880810" y="3096376"/>
            <a:ext cx="41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2C6419-9117-334A-DB39-87F0577A958D}"/>
              </a:ext>
            </a:extLst>
          </p:cNvPr>
          <p:cNvSpPr txBox="1"/>
          <p:nvPr/>
        </p:nvSpPr>
        <p:spPr>
          <a:xfrm>
            <a:off x="3655073" y="3429000"/>
            <a:ext cx="41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6ABBCC-7845-40D6-C5DF-33A4885ABA57}"/>
              </a:ext>
            </a:extLst>
          </p:cNvPr>
          <p:cNvSpPr txBox="1"/>
          <p:nvPr/>
        </p:nvSpPr>
        <p:spPr>
          <a:xfrm>
            <a:off x="1880810" y="4162093"/>
            <a:ext cx="41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8E778-727F-2FEA-044A-73B8ECF7F738}"/>
              </a:ext>
            </a:extLst>
          </p:cNvPr>
          <p:cNvSpPr txBox="1"/>
          <p:nvPr/>
        </p:nvSpPr>
        <p:spPr>
          <a:xfrm>
            <a:off x="2031523" y="4622016"/>
            <a:ext cx="52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4D4B0A-2976-20D2-544C-182A9FAA1948}"/>
              </a:ext>
            </a:extLst>
          </p:cNvPr>
          <p:cNvSpPr txBox="1"/>
          <p:nvPr/>
        </p:nvSpPr>
        <p:spPr>
          <a:xfrm>
            <a:off x="2830488" y="5014168"/>
            <a:ext cx="4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843AA6-4943-60FA-5EB6-4D657022B7B6}"/>
              </a:ext>
            </a:extLst>
          </p:cNvPr>
          <p:cNvSpPr txBox="1"/>
          <p:nvPr/>
        </p:nvSpPr>
        <p:spPr>
          <a:xfrm>
            <a:off x="1534582" y="5522829"/>
            <a:ext cx="4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23C6B4-BC87-CB7B-62FD-72EC9BC61741}"/>
              </a:ext>
            </a:extLst>
          </p:cNvPr>
          <p:cNvSpPr txBox="1"/>
          <p:nvPr/>
        </p:nvSpPr>
        <p:spPr>
          <a:xfrm>
            <a:off x="1620416" y="6219214"/>
            <a:ext cx="41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1" name="l__13_6_the_boy_who_cried_wolf__part_2_">
            <a:hlinkClick r:id="" action="ppaction://media"/>
            <a:extLst>
              <a:ext uri="{FF2B5EF4-FFF2-40B4-BE49-F238E27FC236}">
                <a16:creationId xmlns:a16="http://schemas.microsoft.com/office/drawing/2014/main" id="{4A4B1192-E22C-A926-779E-255A039BB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875" y="3554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89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027F0B-F177-1121-9669-16AB5AD6D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4047" cy="6858000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F4590A-4370-3F8A-F806-5633A3459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66" y="159343"/>
            <a:ext cx="3444113" cy="65393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81653F-D860-6E2A-6149-651FAC13B6DB}"/>
              </a:ext>
            </a:extLst>
          </p:cNvPr>
          <p:cNvSpPr txBox="1"/>
          <p:nvPr/>
        </p:nvSpPr>
        <p:spPr>
          <a:xfrm>
            <a:off x="5943195" y="612843"/>
            <a:ext cx="6094833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</a:rPr>
              <a:t>LANGUAGE FOCUS</a:t>
            </a:r>
          </a:p>
          <a:p>
            <a:endParaRPr lang="hr-HR" sz="2400" b="1" dirty="0">
              <a:solidFill>
                <a:srgbClr val="FFC000"/>
              </a:solidFill>
            </a:endParaRPr>
          </a:p>
          <a:p>
            <a:r>
              <a:rPr lang="hr-HR" sz="2400" b="1" dirty="0"/>
              <a:t>In </a:t>
            </a:r>
            <a:r>
              <a:rPr lang="hr-HR" sz="2400" b="1" dirty="0" err="1"/>
              <a:t>the</a:t>
            </a:r>
            <a:r>
              <a:rPr lang="hr-HR" sz="2400" b="1" dirty="0"/>
              <a:t> past </a:t>
            </a:r>
            <a:r>
              <a:rPr lang="hr-HR" sz="2400" b="1" dirty="0" err="1"/>
              <a:t>simple</a:t>
            </a:r>
            <a:r>
              <a:rPr lang="hr-HR" sz="2400" b="1" dirty="0"/>
              <a:t>, </a:t>
            </a:r>
            <a:r>
              <a:rPr lang="hr-HR" sz="2400" b="1" dirty="0" err="1"/>
              <a:t>irregular</a:t>
            </a:r>
            <a:r>
              <a:rPr lang="hr-HR" sz="2400" b="1" dirty="0"/>
              <a:t> </a:t>
            </a:r>
            <a:r>
              <a:rPr lang="hr-HR" sz="2400" b="1" dirty="0" err="1"/>
              <a:t>verbs</a:t>
            </a:r>
            <a:r>
              <a:rPr lang="hr-HR" sz="2400" b="1" dirty="0"/>
              <a:t> </a:t>
            </a:r>
            <a:r>
              <a:rPr lang="hr-HR" sz="2400" b="1" dirty="0" err="1"/>
              <a:t>have</a:t>
            </a:r>
            <a:r>
              <a:rPr lang="hr-HR" sz="2400" b="1" dirty="0"/>
              <a:t> a </a:t>
            </a:r>
            <a:r>
              <a:rPr lang="hr-HR" sz="2400" b="1" dirty="0" err="1"/>
              <a:t>special</a:t>
            </a:r>
            <a:r>
              <a:rPr lang="hr-HR" sz="2400" b="1" dirty="0"/>
              <a:t> </a:t>
            </a:r>
            <a:r>
              <a:rPr lang="hr-HR" sz="2400" b="1" dirty="0" err="1"/>
              <a:t>form</a:t>
            </a:r>
            <a:r>
              <a:rPr lang="hr-HR" sz="2400" b="1" dirty="0"/>
              <a:t>. </a:t>
            </a:r>
          </a:p>
          <a:p>
            <a:r>
              <a:rPr lang="hr-HR" sz="2400" b="1" dirty="0" err="1"/>
              <a:t>There</a:t>
            </a:r>
            <a:r>
              <a:rPr lang="hr-HR" sz="2400" b="1" dirty="0"/>
              <a:t> </a:t>
            </a:r>
            <a:r>
              <a:rPr lang="hr-HR" sz="2400" b="1" dirty="0" err="1"/>
              <a:t>is</a:t>
            </a:r>
            <a:r>
              <a:rPr lang="hr-HR" sz="2400" b="1" dirty="0"/>
              <a:t> a list </a:t>
            </a:r>
            <a:r>
              <a:rPr lang="hr-HR" sz="2400" b="1" dirty="0" err="1"/>
              <a:t>of</a:t>
            </a:r>
            <a:r>
              <a:rPr lang="hr-HR" sz="2400" b="1" dirty="0"/>
              <a:t> </a:t>
            </a:r>
            <a:r>
              <a:rPr lang="hr-HR" sz="2400" b="1" dirty="0" err="1"/>
              <a:t>irregular</a:t>
            </a:r>
            <a:r>
              <a:rPr lang="hr-HR" sz="2400" b="1" dirty="0"/>
              <a:t> </a:t>
            </a:r>
            <a:r>
              <a:rPr lang="hr-HR" sz="2400" b="1" dirty="0" err="1"/>
              <a:t>verbs</a:t>
            </a:r>
            <a:r>
              <a:rPr lang="hr-HR" sz="2400" b="1" dirty="0"/>
              <a:t> at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back</a:t>
            </a:r>
            <a:r>
              <a:rPr lang="hr-HR" sz="2400" b="1" dirty="0"/>
              <a:t> </a:t>
            </a:r>
            <a:r>
              <a:rPr lang="hr-HR" sz="2400" b="1" dirty="0" err="1"/>
              <a:t>of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book</a:t>
            </a:r>
            <a:r>
              <a:rPr lang="hr-HR" sz="2400" b="1" dirty="0"/>
              <a:t>. </a:t>
            </a:r>
          </a:p>
          <a:p>
            <a:r>
              <a:rPr lang="hr-HR" sz="2400" b="1" dirty="0" err="1"/>
              <a:t>The</a:t>
            </a:r>
            <a:r>
              <a:rPr lang="hr-HR" sz="2400" b="1" dirty="0"/>
              <a:t> past </a:t>
            </a:r>
            <a:r>
              <a:rPr lang="hr-HR" sz="2400" b="1" dirty="0" err="1"/>
              <a:t>form</a:t>
            </a:r>
            <a:r>
              <a:rPr lang="hr-HR" sz="2400" b="1" dirty="0"/>
              <a:t> </a:t>
            </a:r>
            <a:r>
              <a:rPr lang="hr-HR" sz="2400" b="1" dirty="0" err="1"/>
              <a:t>is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middle</a:t>
            </a:r>
            <a:r>
              <a:rPr lang="hr-HR" sz="2400" b="1" dirty="0"/>
              <a:t> </a:t>
            </a:r>
            <a:r>
              <a:rPr lang="hr-HR" sz="2400" b="1" dirty="0" err="1"/>
              <a:t>column</a:t>
            </a:r>
            <a:r>
              <a:rPr lang="hr-HR" sz="2400" b="1" dirty="0"/>
              <a:t>.</a:t>
            </a:r>
          </a:p>
          <a:p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U glagolskom vremenu past </a:t>
            </a:r>
            <a:r>
              <a:rPr lang="hr-HR" sz="2400" b="1" dirty="0" err="1">
                <a:solidFill>
                  <a:schemeClr val="accent1"/>
                </a:solidFill>
              </a:rPr>
              <a:t>simple</a:t>
            </a:r>
            <a:r>
              <a:rPr lang="hr-HR" sz="2400" b="1" dirty="0">
                <a:solidFill>
                  <a:schemeClr val="accent1"/>
                </a:solidFill>
              </a:rPr>
              <a:t> postoje nepravilni glagoli, glagoli koji imaju poseban oblik. 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Na kraju udžbenika nalazi se lista nepravilnih glagola. 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Past oblik glagola nalazi se u središnjem stupcu.  </a:t>
            </a:r>
            <a:endParaRPr lang="hr-H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027F0B-F177-1121-9669-16AB5AD6D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4047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4DA85-56A2-EC48-2B9C-F85AE281F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3507"/>
            <a:ext cx="5658498" cy="1722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infinitives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>
              <a:buNone/>
            </a:pPr>
            <a:r>
              <a:rPr lang="hr-HR" b="1" dirty="0"/>
              <a:t>Use </a:t>
            </a:r>
            <a:r>
              <a:rPr lang="hr-HR" b="1" dirty="0" err="1"/>
              <a:t>the</a:t>
            </a:r>
            <a:r>
              <a:rPr lang="hr-HR" b="1" dirty="0"/>
              <a:t> table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book</a:t>
            </a:r>
            <a:r>
              <a:rPr lang="hr-HR" b="1" dirty="0"/>
              <a:t> to </a:t>
            </a:r>
            <a:r>
              <a:rPr lang="hr-HR" b="1" dirty="0" err="1"/>
              <a:t>help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F4590A-4370-3F8A-F806-5633A3459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66" y="159343"/>
            <a:ext cx="3444113" cy="65393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E29113F-6A34-9B24-C1C4-92956BF220D6}"/>
              </a:ext>
            </a:extLst>
          </p:cNvPr>
          <p:cNvSpPr txBox="1">
            <a:spLocks/>
          </p:cNvSpPr>
          <p:nvPr/>
        </p:nvSpPr>
        <p:spPr>
          <a:xfrm>
            <a:off x="6096000" y="1926455"/>
            <a:ext cx="5658498" cy="594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D7EBF5F-7FBC-D2D9-0D06-9DCB8BFF5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7" y="2194706"/>
            <a:ext cx="3169329" cy="3666478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6ABE0A6B-C56B-ED43-E38C-6EF26B89B59F}"/>
              </a:ext>
            </a:extLst>
          </p:cNvPr>
          <p:cNvSpPr txBox="1">
            <a:spLocks/>
          </p:cNvSpPr>
          <p:nvPr/>
        </p:nvSpPr>
        <p:spPr>
          <a:xfrm>
            <a:off x="6096000" y="2521258"/>
            <a:ext cx="5658498" cy="1722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Copy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second</a:t>
            </a:r>
            <a:r>
              <a:rPr lang="hr-HR" b="1" dirty="0"/>
              <a:t> </a:t>
            </a:r>
            <a:r>
              <a:rPr lang="hr-HR" b="1" dirty="0" err="1"/>
              <a:t>version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story. </a:t>
            </a: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all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irregular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. </a:t>
            </a:r>
            <a:r>
              <a:rPr lang="hr-HR" b="1" dirty="0" err="1"/>
              <a:t>Practise</a:t>
            </a:r>
            <a:r>
              <a:rPr lang="hr-HR" b="1" dirty="0"/>
              <a:t> </a:t>
            </a:r>
            <a:r>
              <a:rPr lang="hr-HR" b="1" dirty="0" err="1"/>
              <a:t>reading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story.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B2AFEAB-656B-3F43-761E-43A687129B8D}"/>
              </a:ext>
            </a:extLst>
          </p:cNvPr>
          <p:cNvSpPr txBox="1">
            <a:spLocks/>
          </p:cNvSpPr>
          <p:nvPr/>
        </p:nvSpPr>
        <p:spPr>
          <a:xfrm>
            <a:off x="6096000" y="4369293"/>
            <a:ext cx="5658498" cy="17229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Think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something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happened</a:t>
            </a:r>
            <a:r>
              <a:rPr lang="hr-HR" b="1" dirty="0"/>
              <a:t> to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make </a:t>
            </a:r>
            <a:r>
              <a:rPr lang="hr-HR" b="1" dirty="0" err="1"/>
              <a:t>up</a:t>
            </a:r>
            <a:r>
              <a:rPr lang="hr-HR" b="1" dirty="0"/>
              <a:t> a story.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Use 6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tell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story.</a:t>
            </a:r>
          </a:p>
        </p:txBody>
      </p:sp>
    </p:spTree>
    <p:extLst>
      <p:ext uri="{BB962C8B-B14F-4D97-AF65-F5344CB8AC3E}">
        <p14:creationId xmlns:p14="http://schemas.microsoft.com/office/powerpoint/2010/main" val="209349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70.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921" y="1393793"/>
            <a:ext cx="3988863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566464" y="1324087"/>
            <a:ext cx="635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past </a:t>
            </a:r>
            <a:r>
              <a:rPr lang="hr-HR" sz="2800" b="1" dirty="0" err="1"/>
              <a:t>tense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below</a:t>
            </a:r>
            <a:r>
              <a:rPr lang="hr-HR" sz="28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45D93-40F9-95DE-7A53-A3CCEC8DDDCD}"/>
              </a:ext>
            </a:extLst>
          </p:cNvPr>
          <p:cNvSpPr txBox="1"/>
          <p:nvPr/>
        </p:nvSpPr>
        <p:spPr>
          <a:xfrm>
            <a:off x="6096000" y="2058584"/>
            <a:ext cx="599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08DF3-0EF9-BA27-1828-B148928F7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78" y="1288298"/>
            <a:ext cx="3540477" cy="53141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B5BB3-4887-0F25-7F7B-8695A84E0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06" y="1679184"/>
            <a:ext cx="1082134" cy="41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9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71.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288470"/>
            <a:ext cx="3754148" cy="52210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65181" y="1170739"/>
            <a:ext cx="5995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past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table. </a:t>
            </a:r>
            <a:r>
              <a:rPr lang="hr-HR" sz="2800" b="1" dirty="0" err="1"/>
              <a:t>Try</a:t>
            </a:r>
            <a:r>
              <a:rPr lang="hr-HR" sz="2800" b="1" dirty="0"/>
              <a:t> </a:t>
            </a:r>
            <a:r>
              <a:rPr lang="hr-HR" sz="2800" b="1" dirty="0" err="1"/>
              <a:t>not</a:t>
            </a:r>
            <a:r>
              <a:rPr lang="hr-HR" sz="2800" b="1" dirty="0"/>
              <a:t> to </a:t>
            </a:r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past </a:t>
            </a:r>
            <a:r>
              <a:rPr lang="hr-HR" sz="2800" b="1" dirty="0" err="1"/>
              <a:t>tense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 on </a:t>
            </a:r>
            <a:r>
              <a:rPr lang="hr-HR" sz="2800" b="1" dirty="0" err="1"/>
              <a:t>page</a:t>
            </a:r>
            <a:r>
              <a:rPr lang="hr-HR" sz="2800" b="1" dirty="0"/>
              <a:t> 70.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45D93-40F9-95DE-7A53-A3CCEC8DDDCD}"/>
              </a:ext>
            </a:extLst>
          </p:cNvPr>
          <p:cNvSpPr txBox="1"/>
          <p:nvPr/>
        </p:nvSpPr>
        <p:spPr>
          <a:xfrm>
            <a:off x="5865181" y="2680021"/>
            <a:ext cx="599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96DA4-32B8-2F6E-EF4D-0BD3914BC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6" y="1288470"/>
            <a:ext cx="4042115" cy="53165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BC74B-18A5-78B4-5911-389B9383E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1010009" y="1775534"/>
            <a:ext cx="3949248" cy="4781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D9CD21-A90D-F02E-CED2-033E31748368}"/>
              </a:ext>
            </a:extLst>
          </p:cNvPr>
          <p:cNvSpPr txBox="1"/>
          <p:nvPr/>
        </p:nvSpPr>
        <p:spPr>
          <a:xfrm>
            <a:off x="5865181" y="3327528"/>
            <a:ext cx="5995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Cut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cards</a:t>
            </a:r>
            <a:r>
              <a:rPr lang="hr-HR" sz="2800" b="1" dirty="0"/>
              <a:t> on </a:t>
            </a:r>
            <a:r>
              <a:rPr lang="hr-HR" sz="2800" b="1" dirty="0" err="1"/>
              <a:t>page</a:t>
            </a:r>
            <a:r>
              <a:rPr lang="hr-HR" sz="2800" b="1" dirty="0"/>
              <a:t> 125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simple</a:t>
            </a:r>
            <a:r>
              <a:rPr lang="hr-HR" sz="2800" b="1" dirty="0"/>
              <a:t> past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below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pictures</a:t>
            </a:r>
            <a:r>
              <a:rPr lang="hr-HR" sz="2800" b="1" dirty="0"/>
              <a:t>. </a:t>
            </a:r>
            <a:r>
              <a:rPr lang="hr-HR" sz="2800" b="1" dirty="0" err="1"/>
              <a:t>Practise</a:t>
            </a:r>
            <a:r>
              <a:rPr lang="hr-HR" sz="2800" b="1" dirty="0"/>
              <a:t> </a:t>
            </a:r>
            <a:r>
              <a:rPr lang="hr-HR" sz="2800" b="1" dirty="0" err="1"/>
              <a:t>telling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story.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63918-087D-F6D3-8C9A-51B6C15FC8B0}"/>
              </a:ext>
            </a:extLst>
          </p:cNvPr>
          <p:cNvSpPr txBox="1"/>
          <p:nvPr/>
        </p:nvSpPr>
        <p:spPr>
          <a:xfrm>
            <a:off x="5865181" y="5110188"/>
            <a:ext cx="6201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Play </a:t>
            </a:r>
            <a:r>
              <a:rPr lang="hr-HR" sz="2800" b="1" dirty="0" err="1"/>
              <a:t>the</a:t>
            </a:r>
            <a:r>
              <a:rPr lang="hr-HR" sz="2800" b="1" dirty="0"/>
              <a:t> game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practice</a:t>
            </a:r>
            <a:r>
              <a:rPr lang="hr-HR" sz="2800" b="1" dirty="0"/>
              <a:t> past </a:t>
            </a:r>
            <a:r>
              <a:rPr lang="hr-HR" sz="2800" b="1" dirty="0" err="1"/>
              <a:t>simple</a:t>
            </a:r>
            <a:r>
              <a:rPr lang="hr-HR" sz="2800" b="1" dirty="0"/>
              <a:t>!</a:t>
            </a:r>
          </a:p>
          <a:p>
            <a:pPr algn="just"/>
            <a:r>
              <a:rPr lang="hr-HR" sz="2800" b="1" dirty="0">
                <a:hlinkClick r:id="rId6"/>
              </a:rPr>
              <a:t>https://wordwall.net/play/511/114/189</a:t>
            </a:r>
            <a:r>
              <a:rPr lang="hr-H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35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251033"/>
            <a:ext cx="3893341" cy="51531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29D53-4878-EBD8-3DF7-E5CEEC9E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" y="1989579"/>
            <a:ext cx="5773227" cy="34746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6EFF9D-BC13-6958-ABDE-58F7093D4F82}"/>
              </a:ext>
            </a:extLst>
          </p:cNvPr>
          <p:cNvSpPr txBox="1"/>
          <p:nvPr/>
        </p:nvSpPr>
        <p:spPr>
          <a:xfrm>
            <a:off x="6053874" y="882149"/>
            <a:ext cx="5995386" cy="5447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</a:rPr>
              <a:t>WRITING BITES</a:t>
            </a:r>
          </a:p>
          <a:p>
            <a:r>
              <a:rPr lang="hr-HR" sz="2700" b="1" dirty="0"/>
              <a:t>Most </a:t>
            </a:r>
            <a:r>
              <a:rPr lang="hr-HR" sz="2700" b="1" dirty="0" err="1"/>
              <a:t>of</a:t>
            </a:r>
            <a:r>
              <a:rPr lang="hr-HR" sz="2700" b="1" dirty="0"/>
              <a:t> </a:t>
            </a:r>
            <a:r>
              <a:rPr lang="hr-HR" sz="2700" b="1" dirty="0" err="1"/>
              <a:t>the</a:t>
            </a:r>
            <a:r>
              <a:rPr lang="hr-HR" sz="2700" b="1" dirty="0"/>
              <a:t> </a:t>
            </a:r>
            <a:r>
              <a:rPr lang="hr-HR" sz="2700" b="1" dirty="0" err="1"/>
              <a:t>nouns</a:t>
            </a:r>
            <a:r>
              <a:rPr lang="hr-HR" sz="2700" b="1" dirty="0"/>
              <a:t> </a:t>
            </a:r>
            <a:r>
              <a:rPr lang="hr-HR" sz="2700" b="1" dirty="0" err="1"/>
              <a:t>form</a:t>
            </a:r>
            <a:r>
              <a:rPr lang="hr-HR" sz="2700" b="1" dirty="0"/>
              <a:t> </a:t>
            </a:r>
            <a:r>
              <a:rPr lang="hr-HR" sz="2700" b="1" dirty="0" err="1"/>
              <a:t>the</a:t>
            </a:r>
            <a:r>
              <a:rPr lang="hr-HR" sz="2700" b="1" dirty="0"/>
              <a:t> plural </a:t>
            </a:r>
            <a:r>
              <a:rPr lang="hr-HR" sz="2700" b="1" dirty="0" err="1"/>
              <a:t>by</a:t>
            </a:r>
            <a:r>
              <a:rPr lang="hr-HR" sz="2700" b="1" dirty="0"/>
              <a:t> </a:t>
            </a:r>
            <a:r>
              <a:rPr lang="hr-HR" sz="2700" b="1" dirty="0" err="1"/>
              <a:t>adding</a:t>
            </a:r>
            <a:r>
              <a:rPr lang="hr-HR" sz="2700" b="1" dirty="0"/>
              <a:t> –s to </a:t>
            </a:r>
            <a:r>
              <a:rPr lang="hr-HR" sz="2700" b="1" dirty="0" err="1"/>
              <a:t>the</a:t>
            </a:r>
            <a:r>
              <a:rPr lang="hr-HR" sz="2700" b="1" dirty="0"/>
              <a:t> singular.</a:t>
            </a:r>
          </a:p>
          <a:p>
            <a:r>
              <a:rPr lang="hr-HR" sz="2700" b="1" dirty="0">
                <a:solidFill>
                  <a:schemeClr val="accent1"/>
                </a:solidFill>
              </a:rPr>
              <a:t>Množina imenica se kod većine imenica tvori dodavanjem nastavka –s.</a:t>
            </a:r>
          </a:p>
          <a:p>
            <a:endParaRPr lang="hr-HR" sz="2700" b="1" dirty="0">
              <a:solidFill>
                <a:schemeClr val="accent1"/>
              </a:solidFill>
            </a:endParaRPr>
          </a:p>
          <a:p>
            <a:r>
              <a:rPr lang="hr-HR" sz="2700" b="1" dirty="0" err="1"/>
              <a:t>an</a:t>
            </a:r>
            <a:r>
              <a:rPr lang="hr-HR" sz="2700" b="1" dirty="0"/>
              <a:t> </a:t>
            </a:r>
            <a:r>
              <a:rPr lang="hr-HR" sz="2700" b="1" dirty="0" err="1"/>
              <a:t>apple</a:t>
            </a:r>
            <a:r>
              <a:rPr lang="hr-HR" sz="2700" b="1" dirty="0"/>
              <a:t> </a:t>
            </a:r>
            <a:r>
              <a:rPr lang="hr-HR" sz="2700" b="1" dirty="0">
                <a:sym typeface="Wingdings" panose="05000000000000000000" pitchFamily="2" charset="2"/>
              </a:rPr>
              <a:t> </a:t>
            </a:r>
            <a:r>
              <a:rPr lang="hr-HR" sz="2700" b="1" dirty="0" err="1">
                <a:sym typeface="Wingdings" panose="05000000000000000000" pitchFamily="2" charset="2"/>
              </a:rPr>
              <a:t>two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apple</a:t>
            </a:r>
            <a:r>
              <a:rPr lang="hr-HR" sz="27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hr-HR" sz="27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or</a:t>
            </a:r>
            <a:r>
              <a:rPr lang="hr-HR" sz="2700" b="1" dirty="0">
                <a:sym typeface="Wingdings" panose="05000000000000000000" pitchFamily="2" charset="2"/>
              </a:rPr>
              <a:t> a </a:t>
            </a:r>
            <a:r>
              <a:rPr lang="hr-HR" sz="2700" b="1" dirty="0" err="1">
                <a:sym typeface="Wingdings" panose="05000000000000000000" pitchFamily="2" charset="2"/>
              </a:rPr>
              <a:t>lot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of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apple</a:t>
            </a:r>
            <a:r>
              <a:rPr lang="hr-HR" sz="27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endParaRPr lang="hr-HR" sz="27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hr-HR" sz="2700" b="1" dirty="0">
                <a:sym typeface="Wingdings" panose="05000000000000000000" pitchFamily="2" charset="2"/>
              </a:rPr>
              <a:t>a </a:t>
            </a:r>
            <a:r>
              <a:rPr lang="hr-HR" sz="2700" b="1" dirty="0" err="1">
                <a:sym typeface="Wingdings" panose="05000000000000000000" pitchFamily="2" charset="2"/>
              </a:rPr>
              <a:t>girl</a:t>
            </a:r>
            <a:r>
              <a:rPr lang="hr-HR" sz="2700" b="1" dirty="0">
                <a:sym typeface="Wingdings" panose="05000000000000000000" pitchFamily="2" charset="2"/>
              </a:rPr>
              <a:t>   </a:t>
            </a:r>
            <a:r>
              <a:rPr lang="hr-HR" sz="2700" b="1" dirty="0" err="1">
                <a:sym typeface="Wingdings" panose="05000000000000000000" pitchFamily="2" charset="2"/>
              </a:rPr>
              <a:t>girl</a:t>
            </a:r>
            <a:r>
              <a:rPr lang="hr-HR" sz="27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or</a:t>
            </a:r>
            <a:r>
              <a:rPr lang="hr-HR" sz="2700" b="1" dirty="0">
                <a:sym typeface="Wingdings" panose="05000000000000000000" pitchFamily="2" charset="2"/>
              </a:rPr>
              <a:t> some </a:t>
            </a:r>
            <a:r>
              <a:rPr lang="hr-HR" sz="2700" b="1" dirty="0" err="1">
                <a:sym typeface="Wingdings" panose="05000000000000000000" pitchFamily="2" charset="2"/>
              </a:rPr>
              <a:t>girl</a:t>
            </a:r>
            <a:r>
              <a:rPr lang="hr-HR" sz="27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endParaRPr lang="hr-HR" sz="27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hr-HR" sz="27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hr-HR" sz="2700" b="1" dirty="0" err="1">
                <a:sym typeface="Wingdings" panose="05000000000000000000" pitchFamily="2" charset="2"/>
              </a:rPr>
              <a:t>These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nouns</a:t>
            </a:r>
            <a:r>
              <a:rPr lang="hr-HR" sz="2700" b="1" dirty="0">
                <a:sym typeface="Wingdings" panose="05000000000000000000" pitchFamily="2" charset="2"/>
              </a:rPr>
              <a:t> are </a:t>
            </a:r>
            <a:r>
              <a:rPr lang="hr-HR" sz="2700" b="1" dirty="0" err="1">
                <a:sym typeface="Wingdings" panose="05000000000000000000" pitchFamily="2" charset="2"/>
              </a:rPr>
              <a:t>also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called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countable</a:t>
            </a:r>
            <a:r>
              <a:rPr lang="hr-HR" sz="2700" b="1" dirty="0">
                <a:sym typeface="Wingdings" panose="05000000000000000000" pitchFamily="2" charset="2"/>
              </a:rPr>
              <a:t> </a:t>
            </a:r>
            <a:r>
              <a:rPr lang="hr-HR" sz="2700" b="1" dirty="0" err="1">
                <a:sym typeface="Wingdings" panose="05000000000000000000" pitchFamily="2" charset="2"/>
              </a:rPr>
              <a:t>nouns</a:t>
            </a:r>
            <a:r>
              <a:rPr lang="hr-HR" sz="2700" b="1" dirty="0">
                <a:sym typeface="Wingdings" panose="05000000000000000000" pitchFamily="2" charset="2"/>
              </a:rPr>
              <a:t>.</a:t>
            </a:r>
          </a:p>
          <a:p>
            <a:r>
              <a:rPr lang="hr-HR" sz="2700" b="1" dirty="0">
                <a:solidFill>
                  <a:schemeClr val="accent1"/>
                </a:solidFill>
                <a:sym typeface="Wingdings" panose="05000000000000000000" pitchFamily="2" charset="2"/>
              </a:rPr>
              <a:t>Imenice koje imaju pravilnu množinu nazivamo brojivim imenicama. </a:t>
            </a:r>
            <a:endParaRPr lang="hr-HR" sz="27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DCA7C9-8BF2-2F5E-9DDE-39B3F3AF0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57826" cy="68647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C1F6C-0F7D-0674-C0EB-2B4E1A9675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2868051"/>
            <a:ext cx="5107475" cy="8562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6A14C-D46A-C5E3-1516-C7D9C97FA805}"/>
              </a:ext>
            </a:extLst>
          </p:cNvPr>
          <p:cNvSpPr txBox="1"/>
          <p:nvPr/>
        </p:nvSpPr>
        <p:spPr>
          <a:xfrm>
            <a:off x="6095999" y="381000"/>
            <a:ext cx="5743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recording</a:t>
            </a:r>
            <a:r>
              <a:rPr lang="hr-HR" sz="2800" b="1" dirty="0"/>
              <a:t>.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  <a:p>
            <a:r>
              <a:rPr lang="hr-HR" sz="2800" b="1" dirty="0" err="1"/>
              <a:t>What</a:t>
            </a:r>
            <a:r>
              <a:rPr lang="hr-HR" sz="2800" b="1" dirty="0"/>
              <a:t> are Jenny </a:t>
            </a:r>
            <a:r>
              <a:rPr lang="hr-HR" sz="2800" b="1" dirty="0" err="1"/>
              <a:t>and</a:t>
            </a:r>
            <a:r>
              <a:rPr lang="hr-HR" sz="2800" b="1" dirty="0"/>
              <a:t> Stella </a:t>
            </a:r>
            <a:r>
              <a:rPr lang="hr-HR" sz="2800" b="1" dirty="0" err="1"/>
              <a:t>talking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? </a:t>
            </a:r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.</a:t>
            </a:r>
          </a:p>
          <a:p>
            <a:endParaRPr lang="hr-HR" sz="2800" b="1" i="1" dirty="0"/>
          </a:p>
          <a:p>
            <a:r>
              <a:rPr lang="hr-HR" sz="2800" b="1" i="1" dirty="0"/>
              <a:t>Jenny </a:t>
            </a:r>
            <a:r>
              <a:rPr lang="hr-HR" sz="2800" b="1" i="1" dirty="0" err="1"/>
              <a:t>and</a:t>
            </a:r>
            <a:r>
              <a:rPr lang="hr-HR" sz="2800" b="1" i="1" dirty="0"/>
              <a:t> Stella are </a:t>
            </a:r>
            <a:r>
              <a:rPr lang="hr-HR" sz="2800" b="1" i="1" dirty="0" err="1"/>
              <a:t>talking</a:t>
            </a:r>
            <a:r>
              <a:rPr lang="hr-HR" sz="2800" b="1" i="1" dirty="0"/>
              <a:t> </a:t>
            </a:r>
            <a:r>
              <a:rPr lang="hr-HR" sz="2800" b="1" i="1" dirty="0" err="1"/>
              <a:t>about</a:t>
            </a:r>
            <a:r>
              <a:rPr lang="hr-HR" sz="2800" b="1" i="1" dirty="0"/>
              <a:t> </a:t>
            </a:r>
            <a:r>
              <a:rPr lang="hr-HR" sz="2800" b="1" i="1" dirty="0" err="1"/>
              <a:t>what</a:t>
            </a:r>
            <a:r>
              <a:rPr lang="hr-HR" sz="2800" b="1" i="1" dirty="0"/>
              <a:t> </a:t>
            </a:r>
            <a:r>
              <a:rPr lang="hr-HR" sz="2800" b="1" i="1" dirty="0" err="1"/>
              <a:t>happened</a:t>
            </a:r>
            <a:r>
              <a:rPr lang="hr-HR" sz="2800" b="1" i="1" dirty="0"/>
              <a:t> to Emma </a:t>
            </a:r>
            <a:r>
              <a:rPr lang="hr-HR" sz="2800" b="1" i="1" dirty="0" err="1"/>
              <a:t>and</a:t>
            </a:r>
            <a:r>
              <a:rPr lang="hr-HR" sz="2800" b="1" i="1" dirty="0"/>
              <a:t> </a:t>
            </a:r>
            <a:r>
              <a:rPr lang="hr-HR" sz="2800" b="1" i="1" dirty="0" err="1"/>
              <a:t>why</a:t>
            </a:r>
            <a:r>
              <a:rPr lang="hr-HR" sz="2800" b="1" i="1" dirty="0"/>
              <a:t> </a:t>
            </a:r>
            <a:r>
              <a:rPr lang="hr-HR" sz="2800" b="1" i="1" dirty="0" err="1"/>
              <a:t>mum</a:t>
            </a:r>
            <a:r>
              <a:rPr lang="hr-HR" sz="2800" b="1" i="1" dirty="0"/>
              <a:t> </a:t>
            </a:r>
            <a:r>
              <a:rPr lang="hr-HR" sz="2800" b="1" i="1" dirty="0" err="1"/>
              <a:t>was</a:t>
            </a:r>
            <a:r>
              <a:rPr lang="hr-HR" sz="2800" b="1" i="1" dirty="0"/>
              <a:t> </a:t>
            </a:r>
            <a:r>
              <a:rPr lang="hr-HR" sz="2800" b="1" i="1" dirty="0" err="1"/>
              <a:t>angry</a:t>
            </a:r>
            <a:r>
              <a:rPr lang="hr-HR" sz="2800" b="1" i="1" dirty="0"/>
              <a:t> </a:t>
            </a:r>
            <a:r>
              <a:rPr lang="hr-HR" sz="2800" b="1" i="1" dirty="0" err="1"/>
              <a:t>with</a:t>
            </a:r>
            <a:r>
              <a:rPr lang="hr-HR" sz="2800" b="1" i="1" dirty="0"/>
              <a:t> Emma.</a:t>
            </a:r>
          </a:p>
        </p:txBody>
      </p:sp>
      <p:pic>
        <p:nvPicPr>
          <p:cNvPr id="10" name="l__13_1_lead-in">
            <a:hlinkClick r:id="" action="ppaction://media"/>
            <a:extLst>
              <a:ext uri="{FF2B5EF4-FFF2-40B4-BE49-F238E27FC236}">
                <a16:creationId xmlns:a16="http://schemas.microsoft.com/office/drawing/2014/main" id="{8C10F808-3EC1-390D-EF9E-2DB5D0B51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4950" y="1691589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5D6B4B-48D1-5647-E7F7-FABD0A7E2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" y="2042065"/>
            <a:ext cx="5233601" cy="29966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62C71-8214-8124-A3DD-735D0A3D9486}"/>
              </a:ext>
            </a:extLst>
          </p:cNvPr>
          <p:cNvSpPr txBox="1"/>
          <p:nvPr/>
        </p:nvSpPr>
        <p:spPr>
          <a:xfrm>
            <a:off x="6210299" y="4276725"/>
            <a:ext cx="5343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Discuss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 </a:t>
            </a:r>
          </a:p>
          <a:p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, </a:t>
            </a:r>
            <a:r>
              <a:rPr lang="hr-HR" sz="2800" b="1" dirty="0" err="1"/>
              <a:t>think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an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share</a:t>
            </a:r>
            <a:r>
              <a:rPr lang="hr-HR" sz="2800" b="1" dirty="0"/>
              <a:t> </a:t>
            </a:r>
            <a:r>
              <a:rPr lang="hr-HR" sz="2800" b="1" dirty="0" err="1"/>
              <a:t>it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7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8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251033"/>
            <a:ext cx="3893341" cy="515316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53874" y="160939"/>
            <a:ext cx="6138126" cy="40934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600" b="1" dirty="0" err="1"/>
              <a:t>There</a:t>
            </a:r>
            <a:r>
              <a:rPr lang="hr-HR" sz="2600" b="1" dirty="0"/>
              <a:t> are some </a:t>
            </a:r>
            <a:r>
              <a:rPr lang="hr-HR" sz="2600" b="1" dirty="0" err="1"/>
              <a:t>countable</a:t>
            </a:r>
            <a:r>
              <a:rPr lang="hr-HR" sz="2600" b="1" dirty="0"/>
              <a:t> </a:t>
            </a:r>
            <a:r>
              <a:rPr lang="hr-HR" sz="2600" b="1" dirty="0" err="1"/>
              <a:t>nouns</a:t>
            </a:r>
            <a:r>
              <a:rPr lang="hr-HR" sz="2600" b="1" dirty="0"/>
              <a:t> </a:t>
            </a:r>
            <a:r>
              <a:rPr lang="hr-HR" sz="2600" b="1" dirty="0" err="1"/>
              <a:t>that</a:t>
            </a:r>
            <a:r>
              <a:rPr lang="hr-HR" sz="2600" b="1" dirty="0"/>
              <a:t> do </a:t>
            </a:r>
            <a:r>
              <a:rPr lang="hr-HR" sz="2600" b="1" dirty="0" err="1"/>
              <a:t>not</a:t>
            </a:r>
            <a:r>
              <a:rPr lang="hr-HR" sz="2600" b="1" dirty="0"/>
              <a:t> </a:t>
            </a:r>
            <a:r>
              <a:rPr lang="hr-HR" sz="2600" b="1" dirty="0" err="1"/>
              <a:t>stick</a:t>
            </a:r>
            <a:r>
              <a:rPr lang="hr-HR" sz="2600" b="1" dirty="0"/>
              <a:t> to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rules</a:t>
            </a:r>
            <a:r>
              <a:rPr lang="hr-HR" sz="2600" b="1" dirty="0"/>
              <a:t>.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Postoje brojive imenice na koje moramo paziti jer su iznimke od pravila.</a:t>
            </a:r>
          </a:p>
          <a:p>
            <a:endParaRPr lang="hr-HR" sz="2600" b="1" dirty="0">
              <a:solidFill>
                <a:schemeClr val="accent1"/>
              </a:solidFill>
            </a:endParaRPr>
          </a:p>
          <a:p>
            <a:r>
              <a:rPr lang="hr-HR" sz="2600" b="1" dirty="0"/>
              <a:t>a </a:t>
            </a:r>
            <a:r>
              <a:rPr lang="hr-HR" sz="2600" b="1" dirty="0" err="1"/>
              <a:t>wol</a:t>
            </a:r>
            <a:r>
              <a:rPr lang="hr-HR" sz="2600" b="1" dirty="0" err="1">
                <a:solidFill>
                  <a:schemeClr val="accent6"/>
                </a:solidFill>
              </a:rPr>
              <a:t>f</a:t>
            </a:r>
            <a:r>
              <a:rPr lang="hr-HR" sz="2600" b="1" dirty="0"/>
              <a:t> </a:t>
            </a:r>
            <a:r>
              <a:rPr lang="hr-HR" sz="2600" b="1" dirty="0">
                <a:sym typeface="Wingdings" panose="05000000000000000000" pitchFamily="2" charset="2"/>
              </a:rPr>
              <a:t> </a:t>
            </a:r>
            <a:r>
              <a:rPr lang="hr-HR" sz="2600" b="1" dirty="0" err="1">
                <a:sym typeface="Wingdings" panose="05000000000000000000" pitchFamily="2" charset="2"/>
              </a:rPr>
              <a:t>wol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v</a:t>
            </a:r>
            <a:r>
              <a:rPr lang="hr-HR" sz="2600" b="1" dirty="0" err="1">
                <a:sym typeface="Wingdings" panose="05000000000000000000" pitchFamily="2" charset="2"/>
              </a:rPr>
              <a:t>es</a:t>
            </a:r>
            <a:endParaRPr lang="hr-HR" sz="2600" b="1" dirty="0">
              <a:sym typeface="Wingdings" panose="05000000000000000000" pitchFamily="2" charset="2"/>
            </a:endParaRPr>
          </a:p>
          <a:p>
            <a:r>
              <a:rPr lang="hr-HR" sz="2600" b="1" dirty="0">
                <a:sym typeface="Wingdings" panose="05000000000000000000" pitchFamily="2" charset="2"/>
              </a:rPr>
              <a:t>a </a:t>
            </a:r>
            <a:r>
              <a:rPr lang="hr-HR" sz="2600" b="1" dirty="0" err="1">
                <a:sym typeface="Wingdings" panose="05000000000000000000" pitchFamily="2" charset="2"/>
              </a:rPr>
              <a:t>kin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f</a:t>
            </a:r>
            <a:r>
              <a:rPr lang="hr-HR" sz="2600" b="1" dirty="0" err="1">
                <a:sym typeface="Wingdings" panose="05000000000000000000" pitchFamily="2" charset="2"/>
              </a:rPr>
              <a:t>e</a:t>
            </a:r>
            <a:r>
              <a:rPr lang="hr-HR" sz="2600" b="1" dirty="0">
                <a:sym typeface="Wingdings" panose="05000000000000000000" pitchFamily="2" charset="2"/>
              </a:rPr>
              <a:t>  </a:t>
            </a:r>
            <a:r>
              <a:rPr lang="hr-HR" sz="2600" b="1" dirty="0" err="1">
                <a:sym typeface="Wingdings" panose="05000000000000000000" pitchFamily="2" charset="2"/>
              </a:rPr>
              <a:t>kni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v</a:t>
            </a:r>
            <a:r>
              <a:rPr lang="hr-HR" sz="2600" b="1" dirty="0" err="1">
                <a:sym typeface="Wingdings" panose="05000000000000000000" pitchFamily="2" charset="2"/>
              </a:rPr>
              <a:t>es</a:t>
            </a:r>
            <a:endParaRPr lang="hr-HR" sz="2600" b="1" dirty="0">
              <a:sym typeface="Wingdings" panose="05000000000000000000" pitchFamily="2" charset="2"/>
            </a:endParaRPr>
          </a:p>
          <a:p>
            <a:r>
              <a:rPr lang="hr-HR" sz="2600" b="1" dirty="0">
                <a:sym typeface="Wingdings" panose="05000000000000000000" pitchFamily="2" charset="2"/>
              </a:rPr>
              <a:t>a </a:t>
            </a:r>
            <a:r>
              <a:rPr lang="hr-HR" sz="2600" b="1" dirty="0" err="1">
                <a:sym typeface="Wingdings" panose="05000000000000000000" pitchFamily="2" charset="2"/>
              </a:rPr>
              <a:t>wi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f</a:t>
            </a:r>
            <a:r>
              <a:rPr lang="hr-HR" sz="2600" b="1" dirty="0" err="1">
                <a:sym typeface="Wingdings" panose="05000000000000000000" pitchFamily="2" charset="2"/>
              </a:rPr>
              <a:t>e</a:t>
            </a:r>
            <a:r>
              <a:rPr lang="hr-HR" sz="2600" b="1" dirty="0">
                <a:sym typeface="Wingdings" panose="05000000000000000000" pitchFamily="2" charset="2"/>
              </a:rPr>
              <a:t>  </a:t>
            </a:r>
            <a:r>
              <a:rPr lang="hr-HR" sz="2600" b="1" dirty="0" err="1">
                <a:sym typeface="Wingdings" panose="05000000000000000000" pitchFamily="2" charset="2"/>
              </a:rPr>
              <a:t>wi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v</a:t>
            </a:r>
            <a:r>
              <a:rPr lang="hr-HR" sz="2600" b="1" dirty="0" err="1">
                <a:sym typeface="Wingdings" panose="05000000000000000000" pitchFamily="2" charset="2"/>
              </a:rPr>
              <a:t>es</a:t>
            </a:r>
            <a:endParaRPr lang="hr-HR" sz="2600" b="1" dirty="0">
              <a:sym typeface="Wingdings" panose="05000000000000000000" pitchFamily="2" charset="2"/>
            </a:endParaRPr>
          </a:p>
          <a:p>
            <a:r>
              <a:rPr lang="hr-HR" sz="2600" b="1" dirty="0">
                <a:sym typeface="Wingdings" panose="05000000000000000000" pitchFamily="2" charset="2"/>
              </a:rPr>
              <a:t>a </a:t>
            </a:r>
            <a:r>
              <a:rPr lang="hr-HR" sz="2600" b="1" dirty="0" err="1">
                <a:sym typeface="Wingdings" panose="05000000000000000000" pitchFamily="2" charset="2"/>
              </a:rPr>
              <a:t>lea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f</a:t>
            </a:r>
            <a:r>
              <a:rPr lang="hr-HR" sz="2600" b="1" dirty="0">
                <a:sym typeface="Wingdings" panose="05000000000000000000" pitchFamily="2" charset="2"/>
              </a:rPr>
              <a:t>   </a:t>
            </a:r>
            <a:r>
              <a:rPr lang="hr-HR" sz="2600" b="1" dirty="0" err="1">
                <a:sym typeface="Wingdings" panose="05000000000000000000" pitchFamily="2" charset="2"/>
              </a:rPr>
              <a:t>lea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v</a:t>
            </a:r>
            <a:r>
              <a:rPr lang="hr-HR" sz="2600" b="1" dirty="0" err="1">
                <a:sym typeface="Wingdings" panose="05000000000000000000" pitchFamily="2" charset="2"/>
              </a:rPr>
              <a:t>es</a:t>
            </a:r>
            <a:endParaRPr lang="hr-HR" sz="2600" b="1" dirty="0">
              <a:sym typeface="Wingdings" panose="05000000000000000000" pitchFamily="2" charset="2"/>
            </a:endParaRPr>
          </a:p>
          <a:p>
            <a:r>
              <a:rPr lang="hr-HR" sz="2600" b="1" dirty="0">
                <a:solidFill>
                  <a:schemeClr val="accent6"/>
                </a:solidFill>
                <a:sym typeface="Wingdings" panose="05000000000000000000" pitchFamily="2" charset="2"/>
              </a:rPr>
              <a:t>f  v + </a:t>
            </a:r>
            <a:r>
              <a:rPr lang="hr-HR" sz="26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es</a:t>
            </a:r>
            <a:endParaRPr lang="hr-HR" sz="2600" b="1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29D53-4878-EBD8-3DF7-E5CEEC9E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" y="1989579"/>
            <a:ext cx="5773227" cy="34746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CCBD93-C8CB-A0A3-A814-B938F717248D}"/>
              </a:ext>
            </a:extLst>
          </p:cNvPr>
          <p:cNvSpPr txBox="1"/>
          <p:nvPr/>
        </p:nvSpPr>
        <p:spPr>
          <a:xfrm>
            <a:off x="6067802" y="4254367"/>
            <a:ext cx="6124198" cy="2492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600" b="1" dirty="0" err="1"/>
              <a:t>There</a:t>
            </a:r>
            <a:r>
              <a:rPr lang="hr-HR" sz="2600" b="1" dirty="0"/>
              <a:t> are some </a:t>
            </a:r>
            <a:r>
              <a:rPr lang="hr-HR" sz="2600" b="1" dirty="0" err="1"/>
              <a:t>nouns</a:t>
            </a:r>
            <a:r>
              <a:rPr lang="hr-HR" sz="2600" b="1" dirty="0"/>
              <a:t> </a:t>
            </a:r>
            <a:r>
              <a:rPr lang="hr-HR" sz="2600" b="1" dirty="0" err="1"/>
              <a:t>that</a:t>
            </a:r>
            <a:r>
              <a:rPr lang="hr-HR" sz="2600" b="1" dirty="0"/>
              <a:t> </a:t>
            </a:r>
            <a:r>
              <a:rPr lang="hr-HR" sz="2600" b="1" dirty="0" err="1"/>
              <a:t>have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same </a:t>
            </a:r>
            <a:r>
              <a:rPr lang="hr-HR" sz="2600" b="1" dirty="0" err="1"/>
              <a:t>form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singular </a:t>
            </a:r>
            <a:r>
              <a:rPr lang="hr-HR" sz="2600" b="1" dirty="0" err="1"/>
              <a:t>and</a:t>
            </a:r>
            <a:r>
              <a:rPr lang="hr-HR" sz="2600" b="1" dirty="0"/>
              <a:t> plural.</a:t>
            </a:r>
          </a:p>
          <a:p>
            <a:r>
              <a:rPr lang="hr-HR" sz="2400" b="1" dirty="0">
                <a:solidFill>
                  <a:schemeClr val="accent1"/>
                </a:solidFill>
              </a:rPr>
              <a:t>Neke imenice imaju isti oblik u jednini i u množini.</a:t>
            </a:r>
          </a:p>
          <a:p>
            <a:r>
              <a:rPr lang="hr-HR" sz="2600" b="1" dirty="0">
                <a:solidFill>
                  <a:srgbClr val="FFC000"/>
                </a:solidFill>
              </a:rPr>
              <a:t>a </a:t>
            </a:r>
            <a:r>
              <a:rPr lang="hr-HR" sz="2600" b="1" dirty="0" err="1">
                <a:solidFill>
                  <a:srgbClr val="FFC000"/>
                </a:solidFill>
              </a:rPr>
              <a:t>fish</a:t>
            </a:r>
            <a:r>
              <a:rPr lang="hr-HR" sz="2600" b="1" dirty="0">
                <a:solidFill>
                  <a:srgbClr val="FFC000"/>
                </a:solidFill>
              </a:rPr>
              <a:t> </a:t>
            </a:r>
            <a:r>
              <a:rPr lang="hr-HR" sz="2600" b="1" dirty="0">
                <a:solidFill>
                  <a:srgbClr val="FFC000"/>
                </a:solidFill>
                <a:sym typeface="Wingdings" panose="05000000000000000000" pitchFamily="2" charset="2"/>
              </a:rPr>
              <a:t> </a:t>
            </a:r>
            <a:r>
              <a:rPr lang="hr-HR" sz="2600" b="1" dirty="0" err="1">
                <a:solidFill>
                  <a:srgbClr val="FFC000"/>
                </a:solidFill>
                <a:sym typeface="Wingdings" panose="05000000000000000000" pitchFamily="2" charset="2"/>
              </a:rPr>
              <a:t>fish</a:t>
            </a:r>
            <a:r>
              <a:rPr lang="hr-HR" sz="2600" b="1" dirty="0">
                <a:solidFill>
                  <a:srgbClr val="FFC000"/>
                </a:solidFill>
                <a:sym typeface="Wingdings" panose="05000000000000000000" pitchFamily="2" charset="2"/>
              </a:rPr>
              <a:t> 	</a:t>
            </a:r>
          </a:p>
          <a:p>
            <a:r>
              <a:rPr lang="hr-HR" sz="2600" b="1" dirty="0">
                <a:solidFill>
                  <a:srgbClr val="FFC000"/>
                </a:solidFill>
                <a:sym typeface="Wingdings" panose="05000000000000000000" pitchFamily="2" charset="2"/>
              </a:rPr>
              <a:t>a </a:t>
            </a:r>
            <a:r>
              <a:rPr lang="hr-HR" sz="2600" b="1" dirty="0" err="1">
                <a:solidFill>
                  <a:srgbClr val="FFC000"/>
                </a:solidFill>
                <a:sym typeface="Wingdings" panose="05000000000000000000" pitchFamily="2" charset="2"/>
              </a:rPr>
              <a:t>sheep</a:t>
            </a:r>
            <a:r>
              <a:rPr lang="hr-HR" sz="2600" b="1" dirty="0">
                <a:solidFill>
                  <a:srgbClr val="FFC000"/>
                </a:solidFill>
                <a:sym typeface="Wingdings" panose="05000000000000000000" pitchFamily="2" charset="2"/>
              </a:rPr>
              <a:t>  </a:t>
            </a:r>
            <a:r>
              <a:rPr lang="hr-HR" sz="2600" b="1" dirty="0" err="1">
                <a:solidFill>
                  <a:srgbClr val="FFC000"/>
                </a:solidFill>
                <a:sym typeface="Wingdings" panose="05000000000000000000" pitchFamily="2" charset="2"/>
              </a:rPr>
              <a:t>sheep</a:t>
            </a:r>
            <a:r>
              <a:rPr lang="hr-HR" sz="26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endParaRPr lang="hr-HR" sz="2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251033"/>
            <a:ext cx="3893341" cy="515316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96000" y="1104477"/>
            <a:ext cx="5995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singular </a:t>
            </a:r>
            <a:r>
              <a:rPr lang="hr-HR" sz="2800" b="1" dirty="0" err="1"/>
              <a:t>and</a:t>
            </a:r>
            <a:r>
              <a:rPr lang="hr-HR" sz="2800" b="1" dirty="0"/>
              <a:t> plural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nouns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B798A-6BF8-A14C-450A-954A2DDC3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0" y="1676558"/>
            <a:ext cx="5054434" cy="43021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045D93-40F9-95DE-7A53-A3CCEC8DDDCD}"/>
              </a:ext>
            </a:extLst>
          </p:cNvPr>
          <p:cNvSpPr txBox="1"/>
          <p:nvPr/>
        </p:nvSpPr>
        <p:spPr>
          <a:xfrm>
            <a:off x="6096000" y="2058584"/>
            <a:ext cx="599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E2DB5-EA22-33F2-869A-9547C327E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6" y="1979720"/>
            <a:ext cx="4864922" cy="39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DCA7C9-8BF2-2F5E-9DDE-39B3F3AF0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57826" cy="686477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62C71-8214-8124-A3DD-735D0A3D9486}"/>
              </a:ext>
            </a:extLst>
          </p:cNvPr>
          <p:cNvSpPr txBox="1"/>
          <p:nvPr/>
        </p:nvSpPr>
        <p:spPr>
          <a:xfrm>
            <a:off x="6096000" y="247650"/>
            <a:ext cx="5343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pictures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868A5-C53E-8193-2FBD-DD034E6E2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23" y="1691589"/>
            <a:ext cx="4560749" cy="25276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30226-70DF-00DD-BBA8-ADAA43571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7" y="4219283"/>
            <a:ext cx="2962373" cy="22594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0293F1-2A85-2759-C418-D21136FEA030}"/>
              </a:ext>
            </a:extLst>
          </p:cNvPr>
          <p:cNvSpPr txBox="1"/>
          <p:nvPr/>
        </p:nvSpPr>
        <p:spPr>
          <a:xfrm>
            <a:off x="6095999" y="1352550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063DE-03DD-E38A-A783-A9752EAA00FA}"/>
              </a:ext>
            </a:extLst>
          </p:cNvPr>
          <p:cNvSpPr txBox="1"/>
          <p:nvPr/>
        </p:nvSpPr>
        <p:spPr>
          <a:xfrm>
            <a:off x="1352549" y="4307535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ACD57-E3F7-BA2A-CDA8-19E6D2E6443F}"/>
              </a:ext>
            </a:extLst>
          </p:cNvPr>
          <p:cNvSpPr txBox="1"/>
          <p:nvPr/>
        </p:nvSpPr>
        <p:spPr>
          <a:xfrm>
            <a:off x="1352549" y="4738779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7F4CB9-91F7-35EC-B04F-694AC4F69510}"/>
              </a:ext>
            </a:extLst>
          </p:cNvPr>
          <p:cNvSpPr txBox="1"/>
          <p:nvPr/>
        </p:nvSpPr>
        <p:spPr>
          <a:xfrm>
            <a:off x="1352549" y="5192956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6CCF88-3588-A1AE-0DA7-3ABF3F349AD5}"/>
              </a:ext>
            </a:extLst>
          </p:cNvPr>
          <p:cNvSpPr txBox="1"/>
          <p:nvPr/>
        </p:nvSpPr>
        <p:spPr>
          <a:xfrm>
            <a:off x="1352549" y="5647133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45E96-0BC5-76D3-0FEE-0C640D56A63E}"/>
              </a:ext>
            </a:extLst>
          </p:cNvPr>
          <p:cNvSpPr txBox="1"/>
          <p:nvPr/>
        </p:nvSpPr>
        <p:spPr>
          <a:xfrm>
            <a:off x="1352548" y="6062926"/>
            <a:ext cx="40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C63183-C336-2B5C-EB27-0238F8A4AD81}"/>
              </a:ext>
            </a:extLst>
          </p:cNvPr>
          <p:cNvSpPr txBox="1"/>
          <p:nvPr/>
        </p:nvSpPr>
        <p:spPr>
          <a:xfrm>
            <a:off x="6095999" y="1979518"/>
            <a:ext cx="57721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Translate</a:t>
            </a:r>
            <a:r>
              <a:rPr lang="hr-HR" sz="2800" b="1"/>
              <a:t>:</a:t>
            </a:r>
          </a:p>
          <a:p>
            <a:r>
              <a:rPr lang="hr-HR" sz="2800" b="1" dirty="0"/>
              <a:t>a </a:t>
            </a:r>
            <a:r>
              <a:rPr lang="hr-HR" sz="2800" b="1" dirty="0" err="1"/>
              <a:t>village</a:t>
            </a:r>
            <a:r>
              <a:rPr lang="hr-HR" sz="2800" b="1" dirty="0"/>
              <a:t> – </a:t>
            </a:r>
            <a:r>
              <a:rPr lang="hr-HR" sz="2800" b="1" dirty="0">
                <a:solidFill>
                  <a:schemeClr val="accent1"/>
                </a:solidFill>
              </a:rPr>
              <a:t>selo</a:t>
            </a:r>
          </a:p>
          <a:p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countryside</a:t>
            </a:r>
            <a:r>
              <a:rPr lang="hr-HR" sz="2800" b="1" dirty="0"/>
              <a:t> – </a:t>
            </a:r>
            <a:r>
              <a:rPr lang="hr-HR" sz="2800" b="1" dirty="0">
                <a:solidFill>
                  <a:schemeClr val="accent1"/>
                </a:solidFill>
              </a:rPr>
              <a:t>priroda</a:t>
            </a:r>
          </a:p>
          <a:p>
            <a:r>
              <a:rPr lang="hr-HR" sz="2800" b="1" dirty="0"/>
              <a:t>a </a:t>
            </a:r>
            <a:r>
              <a:rPr lang="hr-HR" sz="2800" b="1" dirty="0" err="1"/>
              <a:t>flock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sheep</a:t>
            </a:r>
            <a:r>
              <a:rPr lang="hr-HR" sz="2800" b="1" dirty="0"/>
              <a:t> – </a:t>
            </a:r>
            <a:r>
              <a:rPr lang="hr-HR" sz="2800" b="1" dirty="0">
                <a:solidFill>
                  <a:schemeClr val="accent1"/>
                </a:solidFill>
              </a:rPr>
              <a:t>stado ovaca</a:t>
            </a:r>
          </a:p>
          <a:p>
            <a:r>
              <a:rPr lang="hr-HR" sz="2800" b="1" dirty="0" err="1"/>
              <a:t>shout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</a:t>
            </a:r>
            <a:r>
              <a:rPr lang="hr-HR" sz="2800" b="1" dirty="0" err="1"/>
              <a:t>cry</a:t>
            </a:r>
            <a:r>
              <a:rPr lang="hr-HR" sz="2800" b="1" dirty="0"/>
              <a:t> </a:t>
            </a:r>
            <a:r>
              <a:rPr lang="hr-HR" sz="2800" b="1" dirty="0" err="1"/>
              <a:t>loudly</a:t>
            </a:r>
            <a:r>
              <a:rPr lang="hr-HR" sz="2800" b="1" dirty="0"/>
              <a:t> – </a:t>
            </a:r>
            <a:r>
              <a:rPr lang="hr-HR" sz="2800" b="1" dirty="0">
                <a:solidFill>
                  <a:schemeClr val="accent1"/>
                </a:solidFill>
              </a:rPr>
              <a:t>zavikati</a:t>
            </a:r>
            <a:r>
              <a:rPr lang="hr-HR" sz="2800" b="1" dirty="0"/>
              <a:t> </a:t>
            </a:r>
          </a:p>
          <a:p>
            <a:r>
              <a:rPr lang="hr-HR" sz="2800" b="1" dirty="0"/>
              <a:t>a </a:t>
            </a:r>
            <a:r>
              <a:rPr lang="hr-HR" sz="2800" b="1" dirty="0" err="1"/>
              <a:t>Greman</a:t>
            </a:r>
            <a:r>
              <a:rPr lang="hr-HR" sz="2800" b="1" dirty="0"/>
              <a:t> </a:t>
            </a:r>
            <a:r>
              <a:rPr lang="hr-HR" sz="2800" b="1" dirty="0" err="1"/>
              <a:t>sheperd</a:t>
            </a:r>
            <a:r>
              <a:rPr lang="hr-HR" sz="2800" b="1" dirty="0"/>
              <a:t> – </a:t>
            </a:r>
            <a:r>
              <a:rPr lang="hr-HR" sz="2800" b="1" dirty="0">
                <a:solidFill>
                  <a:schemeClr val="accent1"/>
                </a:solidFill>
              </a:rPr>
              <a:t>njemački ovčar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E337EF-80E8-25F9-059A-5B6C744EE54E}"/>
              </a:ext>
            </a:extLst>
          </p:cNvPr>
          <p:cNvSpPr txBox="1"/>
          <p:nvPr/>
        </p:nvSpPr>
        <p:spPr>
          <a:xfrm>
            <a:off x="6095999" y="4526994"/>
            <a:ext cx="5981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a </a:t>
            </a:r>
            <a:r>
              <a:rPr lang="hr-HR" sz="2800" b="1" dirty="0" err="1"/>
              <a:t>fable</a:t>
            </a:r>
            <a:r>
              <a:rPr lang="hr-HR" sz="2800" b="1" dirty="0"/>
              <a:t> – </a:t>
            </a:r>
            <a:r>
              <a:rPr lang="hr-HR" sz="2800" b="1" dirty="0">
                <a:solidFill>
                  <a:schemeClr val="accent1"/>
                </a:solidFill>
              </a:rPr>
              <a:t>basna</a:t>
            </a:r>
            <a:r>
              <a:rPr lang="hr-HR" sz="2800" b="1" dirty="0"/>
              <a:t> </a:t>
            </a:r>
          </a:p>
          <a:p>
            <a:pPr algn="just"/>
            <a:r>
              <a:rPr lang="hr-HR" sz="2800" b="1" dirty="0"/>
              <a:t>a </a:t>
            </a:r>
            <a:r>
              <a:rPr lang="hr-HR" sz="2800" b="1" dirty="0" err="1"/>
              <a:t>fairy</a:t>
            </a:r>
            <a:r>
              <a:rPr lang="hr-HR" sz="2800" b="1" dirty="0"/>
              <a:t> tale – </a:t>
            </a:r>
            <a:r>
              <a:rPr lang="hr-HR" sz="2800" b="1" dirty="0">
                <a:solidFill>
                  <a:schemeClr val="accent1"/>
                </a:solidFill>
              </a:rPr>
              <a:t>bajka</a:t>
            </a:r>
            <a:r>
              <a:rPr lang="hr-HR" sz="2800" b="1" dirty="0"/>
              <a:t> </a:t>
            </a:r>
          </a:p>
          <a:p>
            <a:endParaRPr lang="hr-HR" sz="2800" b="1" dirty="0"/>
          </a:p>
          <a:p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name</a:t>
            </a:r>
            <a:r>
              <a:rPr lang="hr-HR" sz="2800" b="1" dirty="0"/>
              <a:t> </a:t>
            </a:r>
            <a:r>
              <a:rPr lang="hr-HR" sz="2800" b="1" dirty="0" err="1"/>
              <a:t>fairy</a:t>
            </a:r>
            <a:r>
              <a:rPr lang="hr-HR" sz="2800" b="1" dirty="0"/>
              <a:t> </a:t>
            </a:r>
            <a:r>
              <a:rPr lang="hr-HR" sz="2800" b="1" dirty="0" err="1"/>
              <a:t>tales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</a:t>
            </a:r>
            <a:r>
              <a:rPr lang="hr-HR" sz="2800" b="1" dirty="0" err="1"/>
              <a:t>have</a:t>
            </a:r>
            <a:r>
              <a:rPr lang="hr-HR" sz="2800" b="1" dirty="0"/>
              <a:t> </a:t>
            </a:r>
            <a:r>
              <a:rPr lang="hr-HR" sz="2800" b="1" dirty="0" err="1"/>
              <a:t>wolves</a:t>
            </a:r>
            <a:r>
              <a:rPr lang="hr-HR" sz="2800" b="1" dirty="0"/>
              <a:t> as </a:t>
            </a:r>
            <a:r>
              <a:rPr lang="hr-HR" sz="2800" b="1" dirty="0" err="1"/>
              <a:t>characters</a:t>
            </a:r>
            <a:r>
              <a:rPr lang="hr-HR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1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BB1785-5D10-BDE0-7041-A3657F9105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527457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0A1B1-7485-318A-03CB-45F8D6824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6350" y="188119"/>
            <a:ext cx="5181600" cy="803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err="1"/>
              <a:t>Listen</a:t>
            </a:r>
            <a:r>
              <a:rPr lang="hr-HR" sz="2400" b="1" dirty="0"/>
              <a:t> to </a:t>
            </a:r>
            <a:r>
              <a:rPr lang="hr-HR" sz="2400" b="1" dirty="0" err="1"/>
              <a:t>Stella’s</a:t>
            </a:r>
            <a:r>
              <a:rPr lang="hr-HR" sz="2400" b="1" dirty="0"/>
              <a:t> story for Jenny.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7DEF17-2738-3863-BA3D-FE3F66072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" y="160876"/>
            <a:ext cx="3170041" cy="54072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13_2_stella_s_story_for_jenny">
            <a:hlinkClick r:id="" action="ppaction://media"/>
            <a:extLst>
              <a:ext uri="{FF2B5EF4-FFF2-40B4-BE49-F238E27FC236}">
                <a16:creationId xmlns:a16="http://schemas.microsoft.com/office/drawing/2014/main" id="{800C972A-B0B9-4E61-498B-7E79F21B2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893" y="339725"/>
            <a:ext cx="487363" cy="48736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9ACF828-E163-D2ED-B608-BD35008CEA98}"/>
              </a:ext>
            </a:extLst>
          </p:cNvPr>
          <p:cNvSpPr txBox="1">
            <a:spLocks/>
          </p:cNvSpPr>
          <p:nvPr/>
        </p:nvSpPr>
        <p:spPr>
          <a:xfrm>
            <a:off x="5764803" y="853070"/>
            <a:ext cx="6242956" cy="803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b="1" dirty="0"/>
              <a:t>Read </a:t>
            </a:r>
            <a:r>
              <a:rPr lang="hr-HR" sz="2400" b="1" dirty="0" err="1"/>
              <a:t>the</a:t>
            </a:r>
            <a:r>
              <a:rPr lang="hr-HR" sz="2400" b="1" dirty="0"/>
              <a:t> story. </a:t>
            </a:r>
            <a:r>
              <a:rPr lang="hr-HR" sz="2400" b="1" dirty="0" err="1"/>
              <a:t>Underline</a:t>
            </a:r>
            <a:r>
              <a:rPr lang="hr-HR" sz="2400" b="1" dirty="0"/>
              <a:t> </a:t>
            </a:r>
            <a:r>
              <a:rPr lang="hr-HR" sz="2400" b="1" dirty="0" err="1"/>
              <a:t>new</a:t>
            </a:r>
            <a:r>
              <a:rPr lang="hr-HR" sz="2400" b="1" dirty="0"/>
              <a:t> </a:t>
            </a:r>
            <a:r>
              <a:rPr lang="hr-HR" sz="2400" b="1" dirty="0" err="1"/>
              <a:t>or</a:t>
            </a:r>
            <a:r>
              <a:rPr lang="hr-HR" sz="2400" b="1" dirty="0"/>
              <a:t> </a:t>
            </a:r>
            <a:r>
              <a:rPr lang="hr-HR" sz="2400" b="1" dirty="0" err="1"/>
              <a:t>unfamiliar</a:t>
            </a:r>
            <a:r>
              <a:rPr lang="hr-HR" sz="2400" b="1" dirty="0"/>
              <a:t> </a:t>
            </a:r>
            <a:r>
              <a:rPr lang="hr-HR" sz="2400" b="1" dirty="0" err="1"/>
              <a:t>words</a:t>
            </a:r>
            <a:r>
              <a:rPr lang="hr-HR" sz="2400" b="1" dirty="0"/>
              <a:t>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3C78AB7-31FF-4EDA-1100-85F5D8037B90}"/>
              </a:ext>
            </a:extLst>
          </p:cNvPr>
          <p:cNvSpPr txBox="1">
            <a:spLocks/>
          </p:cNvSpPr>
          <p:nvPr/>
        </p:nvSpPr>
        <p:spPr>
          <a:xfrm>
            <a:off x="5764803" y="1711325"/>
            <a:ext cx="5425282" cy="80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b="1" dirty="0" err="1"/>
              <a:t>Check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words</a:t>
            </a:r>
            <a:r>
              <a:rPr lang="hr-HR" sz="2400" b="1" dirty="0"/>
              <a:t> </a:t>
            </a:r>
            <a:r>
              <a:rPr lang="hr-HR" sz="2400" b="1" dirty="0" err="1"/>
              <a:t>with</a:t>
            </a:r>
            <a:r>
              <a:rPr lang="hr-HR" sz="2400" b="1" dirty="0"/>
              <a:t> </a:t>
            </a:r>
            <a:r>
              <a:rPr lang="hr-HR" sz="2400" b="1" dirty="0" err="1"/>
              <a:t>your</a:t>
            </a:r>
            <a:r>
              <a:rPr lang="hr-HR" sz="2400" b="1" dirty="0"/>
              <a:t> </a:t>
            </a:r>
            <a:r>
              <a:rPr lang="hr-HR" sz="2400" b="1" dirty="0" err="1"/>
              <a:t>tecaher</a:t>
            </a:r>
            <a:r>
              <a:rPr lang="hr-HR" sz="2400" b="1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24F396-3547-1E37-E250-F98CFCA53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11" y="4739966"/>
            <a:ext cx="3170042" cy="195715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99F1CB1-C3B7-95FC-A701-E5298F284A8A}"/>
              </a:ext>
            </a:extLst>
          </p:cNvPr>
          <p:cNvSpPr txBox="1">
            <a:spLocks/>
          </p:cNvSpPr>
          <p:nvPr/>
        </p:nvSpPr>
        <p:spPr>
          <a:xfrm>
            <a:off x="5699222" y="4561216"/>
            <a:ext cx="6139862" cy="2465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Have you ever heard about Aesop? Aesop was a Greek slave famous for his fables and storytelling.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In pairs do more research on Aesop and some of his most famous fables. Present your research in class.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E098A-4753-4FB5-B621-F9DAFAB533C1}"/>
              </a:ext>
            </a:extLst>
          </p:cNvPr>
          <p:cNvSpPr txBox="1"/>
          <p:nvPr/>
        </p:nvSpPr>
        <p:spPr>
          <a:xfrm>
            <a:off x="5764803" y="2321296"/>
            <a:ext cx="65489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Why did Stella choose that story for Jenny?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/>
              <a:t>Stella chose this story to teach Jenny not to tell lies. Also, to show Jenny what happens to people who tell lies.</a:t>
            </a:r>
          </a:p>
        </p:txBody>
      </p:sp>
    </p:spTree>
    <p:extLst>
      <p:ext uri="{BB962C8B-B14F-4D97-AF65-F5344CB8AC3E}">
        <p14:creationId xmlns:p14="http://schemas.microsoft.com/office/powerpoint/2010/main" val="21112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23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AED9E49-2E87-21FF-E0CE-572C342DD8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4"/>
            <a:ext cx="5276850" cy="6860954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C04E0A-A611-7A31-B6DC-4EE72BC33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4632" y="185996"/>
            <a:ext cx="6217368" cy="2938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story </a:t>
            </a:r>
            <a:r>
              <a:rPr lang="hr-HR" b="1" dirty="0" err="1"/>
              <a:t>again</a:t>
            </a:r>
            <a:r>
              <a:rPr lang="hr-HR" b="1" dirty="0"/>
              <a:t>.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 –ED </a:t>
            </a:r>
            <a:r>
              <a:rPr lang="hr-HR" b="1" dirty="0" err="1"/>
              <a:t>always</a:t>
            </a:r>
            <a:r>
              <a:rPr lang="hr-HR" b="1" dirty="0"/>
              <a:t> </a:t>
            </a:r>
            <a:r>
              <a:rPr lang="hr-HR" b="1" dirty="0" err="1"/>
              <a:t>pronounced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same?</a:t>
            </a:r>
          </a:p>
          <a:p>
            <a:pPr marL="0" indent="0">
              <a:buNone/>
            </a:pPr>
            <a:endParaRPr lang="hr-HR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376A8A-8BC9-8A82-BD05-B2FE528B65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0" y="1286117"/>
            <a:ext cx="4167722" cy="44193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l__13_3__pronunciation___the_past_simple__regular_verbs_2">
            <a:hlinkClick r:id="" action="ppaction://media"/>
            <a:extLst>
              <a:ext uri="{FF2B5EF4-FFF2-40B4-BE49-F238E27FC236}">
                <a16:creationId xmlns:a16="http://schemas.microsoft.com/office/drawing/2014/main" id="{B58F5C88-8CEF-4F76-CFFF-641C18258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112" y="926361"/>
            <a:ext cx="487363" cy="487363"/>
          </a:xfrm>
          <a:prstGeom prst="rect">
            <a:avLst/>
          </a:prstGeom>
        </p:spPr>
      </p:pic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20AE4C6F-FF66-7FAF-3750-F027684D8D29}"/>
              </a:ext>
            </a:extLst>
          </p:cNvPr>
          <p:cNvSpPr txBox="1">
            <a:spLocks/>
          </p:cNvSpPr>
          <p:nvPr/>
        </p:nvSpPr>
        <p:spPr>
          <a:xfrm>
            <a:off x="5980199" y="3245589"/>
            <a:ext cx="5581649" cy="607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repeat</a:t>
            </a:r>
            <a:r>
              <a:rPr lang="hr-HR" b="1" dirty="0"/>
              <a:t>. </a:t>
            </a:r>
          </a:p>
        </p:txBody>
      </p:sp>
      <p:pic>
        <p:nvPicPr>
          <p:cNvPr id="16" name="l__13_4_pronunciation____listen_and_repeat__1">
            <a:hlinkClick r:id="" action="ppaction://media"/>
            <a:extLst>
              <a:ext uri="{FF2B5EF4-FFF2-40B4-BE49-F238E27FC236}">
                <a16:creationId xmlns:a16="http://schemas.microsoft.com/office/drawing/2014/main" id="{4D27C403-0F7E-2433-BA7F-58E298EE49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8632" y="3263411"/>
            <a:ext cx="487363" cy="487363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48F09042-0B0B-D31B-8D60-B7A391BB12F6}"/>
              </a:ext>
            </a:extLst>
          </p:cNvPr>
          <p:cNvSpPr txBox="1">
            <a:spLocks/>
          </p:cNvSpPr>
          <p:nvPr/>
        </p:nvSpPr>
        <p:spPr>
          <a:xfrm>
            <a:off x="5980199" y="4096253"/>
            <a:ext cx="5581649" cy="1019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three</a:t>
            </a:r>
            <a:r>
              <a:rPr lang="hr-HR" b="1" dirty="0"/>
              <a:t> </a:t>
            </a:r>
            <a:r>
              <a:rPr lang="hr-HR" b="1" dirty="0" err="1"/>
              <a:t>groups</a:t>
            </a:r>
            <a:r>
              <a:rPr lang="hr-HR" b="1" dirty="0"/>
              <a:t>.</a:t>
            </a:r>
          </a:p>
        </p:txBody>
      </p:sp>
      <p:pic>
        <p:nvPicPr>
          <p:cNvPr id="18" name="l__13_4_pronunciation____listen_and_repeat__1">
            <a:hlinkClick r:id="" action="ppaction://media"/>
            <a:extLst>
              <a:ext uri="{FF2B5EF4-FFF2-40B4-BE49-F238E27FC236}">
                <a16:creationId xmlns:a16="http://schemas.microsoft.com/office/drawing/2014/main" id="{3B4ECCF8-F0A1-F06C-BF68-651FFA9D4E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9431" y="4477259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8B24BD-3F31-AEAD-E671-CC049ED3FA30}"/>
              </a:ext>
            </a:extLst>
          </p:cNvPr>
          <p:cNvSpPr txBox="1"/>
          <p:nvPr/>
        </p:nvSpPr>
        <p:spPr>
          <a:xfrm>
            <a:off x="5974632" y="5234823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b="1" dirty="0"/>
              <a:t>.</a:t>
            </a:r>
            <a:endParaRPr lang="hr-HR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4430DF-B68A-503D-45A7-EB06D16B6B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" y="3125049"/>
            <a:ext cx="1272650" cy="20042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CEA77A-2A19-6261-24A7-29B8EF628C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4" y="3143530"/>
            <a:ext cx="1272650" cy="15393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764518-DDD4-4A07-484C-DAE6B53FB3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36" y="3125049"/>
            <a:ext cx="944962" cy="944962"/>
          </a:xfrm>
          <a:prstGeom prst="rect">
            <a:avLst/>
          </a:prstGeom>
        </p:spPr>
      </p:pic>
      <p:pic>
        <p:nvPicPr>
          <p:cNvPr id="26" name="l__13_5_pronunciation____listen_and_check__">
            <a:hlinkClick r:id="" action="ppaction://media"/>
            <a:extLst>
              <a:ext uri="{FF2B5EF4-FFF2-40B4-BE49-F238E27FC236}">
                <a16:creationId xmlns:a16="http://schemas.microsoft.com/office/drawing/2014/main" id="{EC730829-6B7B-881E-58F9-89E80610ED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20673" y="5322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3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8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85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2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uiExpand="1" build="p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7D7B4-AB73-6BD1-EE20-8E04E8E02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4578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571BE-E0E9-22EC-1E59-C57A7093D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" y="1885950"/>
            <a:ext cx="5573305" cy="24042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73FF0FD-27BD-B088-DBA1-974446CB5C40}"/>
              </a:ext>
            </a:extLst>
          </p:cNvPr>
          <p:cNvSpPr txBox="1">
            <a:spLocks/>
          </p:cNvSpPr>
          <p:nvPr/>
        </p:nvSpPr>
        <p:spPr>
          <a:xfrm>
            <a:off x="5791198" y="238506"/>
            <a:ext cx="6052908" cy="116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story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. </a:t>
            </a:r>
            <a:r>
              <a:rPr lang="hr-HR" b="1" dirty="0" err="1"/>
              <a:t>What</a:t>
            </a:r>
            <a:r>
              <a:rPr lang="hr-HR" b="1" dirty="0"/>
              <a:t> do </a:t>
            </a:r>
            <a:r>
              <a:rPr lang="hr-HR" b="1" dirty="0" err="1"/>
              <a:t>they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common</a:t>
            </a:r>
            <a:r>
              <a:rPr lang="hr-HR" b="1" dirty="0"/>
              <a:t>?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AFD3D93-B9E1-2CCE-B6FF-B62F7A1353D1}"/>
              </a:ext>
            </a:extLst>
          </p:cNvPr>
          <p:cNvSpPr txBox="1">
            <a:spLocks/>
          </p:cNvSpPr>
          <p:nvPr/>
        </p:nvSpPr>
        <p:spPr>
          <a:xfrm>
            <a:off x="5729054" y="1885949"/>
            <a:ext cx="6115052" cy="47882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b="1" dirty="0">
                <a:solidFill>
                  <a:srgbClr val="FFC000"/>
                </a:solidFill>
              </a:rPr>
              <a:t>LANGUAGE FOCUS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Past </a:t>
            </a:r>
            <a:r>
              <a:rPr lang="hr-HR" b="1" dirty="0" err="1"/>
              <a:t>simple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used</a:t>
            </a:r>
            <a:r>
              <a:rPr lang="hr-HR" b="1" dirty="0"/>
              <a:t> for past </a:t>
            </a:r>
            <a:r>
              <a:rPr lang="hr-HR" b="1" dirty="0" err="1"/>
              <a:t>events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are </a:t>
            </a:r>
            <a:r>
              <a:rPr lang="hr-HR" b="1" dirty="0" err="1"/>
              <a:t>finished</a:t>
            </a:r>
            <a:r>
              <a:rPr lang="hr-HR" b="1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>
                <a:solidFill>
                  <a:schemeClr val="accent1"/>
                </a:solidFill>
              </a:rPr>
              <a:t>Glagolsko vrijeme past </a:t>
            </a:r>
            <a:r>
              <a:rPr lang="hr-HR" sz="2600" b="1" dirty="0" err="1">
                <a:solidFill>
                  <a:schemeClr val="accent1"/>
                </a:solidFill>
              </a:rPr>
              <a:t>simple</a:t>
            </a:r>
            <a:r>
              <a:rPr lang="hr-HR" sz="2600" b="1" dirty="0">
                <a:solidFill>
                  <a:schemeClr val="accent1"/>
                </a:solidFill>
              </a:rPr>
              <a:t> koristimo za opisivanje prošlih događaja.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sz="2600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en-US" b="1" dirty="0"/>
              <a:t>The simple past of regular verbs is formed by adding -ed to the infinitive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sz="2600" b="1" dirty="0">
                <a:solidFill>
                  <a:schemeClr val="accent1"/>
                </a:solidFill>
              </a:rPr>
              <a:t>Past </a:t>
            </a:r>
            <a:r>
              <a:rPr lang="hr-HR" sz="2600" b="1" dirty="0" err="1">
                <a:solidFill>
                  <a:schemeClr val="accent1"/>
                </a:solidFill>
              </a:rPr>
              <a:t>simple</a:t>
            </a:r>
            <a:r>
              <a:rPr lang="hr-HR" sz="2600" b="1" dirty="0">
                <a:solidFill>
                  <a:schemeClr val="accent1"/>
                </a:solidFill>
              </a:rPr>
              <a:t> pravilnih glagola tvorimo tako što se infinitivu doda nastavak –ED.</a:t>
            </a:r>
          </a:p>
          <a:p>
            <a:pPr marL="0" indent="0" algn="just">
              <a:buNone/>
            </a:pP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en-US" b="1" dirty="0"/>
              <a:t>e.g. </a:t>
            </a: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scream</a:t>
            </a:r>
            <a:r>
              <a:rPr lang="en-US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</a:t>
            </a:r>
            <a:r>
              <a:rPr lang="hr-HR" b="1" dirty="0" err="1"/>
              <a:t>scream</a:t>
            </a:r>
            <a:r>
              <a:rPr lang="en-US" b="1" dirty="0">
                <a:solidFill>
                  <a:srgbClr val="FF0000"/>
                </a:solidFill>
              </a:rPr>
              <a:t>ed</a:t>
            </a: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¸</a:t>
            </a:r>
            <a:r>
              <a:rPr lang="hr-HR" b="1" dirty="0" err="1"/>
              <a:t>need</a:t>
            </a:r>
            <a:r>
              <a:rPr lang="hr-HR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 </a:t>
            </a:r>
            <a:r>
              <a:rPr lang="hr-HR" b="1" dirty="0" err="1">
                <a:sym typeface="Wingdings" panose="05000000000000000000" pitchFamily="2" charset="2"/>
              </a:rPr>
              <a:t>need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 </a:t>
            </a:r>
            <a:r>
              <a:rPr lang="hr-HR" b="1" dirty="0" err="1">
                <a:sym typeface="Wingdings" panose="05000000000000000000" pitchFamily="2" charset="2"/>
              </a:rPr>
              <a:t>ask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17BDC5-3B4D-D766-74FD-87DE125B9F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6808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7ED25-09EF-5BF5-2A69-CDCDE91A4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2148" y="70428"/>
            <a:ext cx="6438402" cy="435133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E.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tell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story?</a:t>
            </a:r>
          </a:p>
          <a:p>
            <a:pPr marL="0" indent="0">
              <a:buNone/>
            </a:pP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LANGUAGE FOCUS </a:t>
            </a:r>
            <a:r>
              <a:rPr lang="hr-HR" b="1" dirty="0" err="1"/>
              <a:t>box</a:t>
            </a:r>
            <a:r>
              <a:rPr lang="hr-HR" b="1" dirty="0"/>
              <a:t> on </a:t>
            </a:r>
            <a:r>
              <a:rPr lang="hr-HR" b="1" dirty="0" err="1"/>
              <a:t>page</a:t>
            </a:r>
            <a:r>
              <a:rPr lang="hr-HR" b="1" dirty="0"/>
              <a:t> 73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help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DAAF6-D803-9685-92EA-CAB277136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" y="46766"/>
            <a:ext cx="5210175" cy="6003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A7C22-08DD-2AED-30C9-B3CCB375F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51" y="2238447"/>
            <a:ext cx="6454699" cy="43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0D05C9-68F5-8C40-69E5-C55C2EA34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/>
        </p:blipFill>
        <p:spPr>
          <a:xfrm>
            <a:off x="37330" y="38745"/>
            <a:ext cx="5536670" cy="67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A51FBA-3B85-B4BA-1B96-4D40B3DEE4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88"/>
            <a:ext cx="5432726" cy="68643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6AEDC-0FAC-A697-230B-2FC2E6278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369" y="488098"/>
            <a:ext cx="5744205" cy="608238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FFC000"/>
                </a:solidFill>
              </a:rPr>
              <a:t>WRITING BITES</a:t>
            </a:r>
            <a:br>
              <a:rPr lang="hr-HR" b="1" dirty="0"/>
            </a:br>
            <a:endParaRPr lang="hr-HR" b="1" dirty="0"/>
          </a:p>
          <a:p>
            <a:pPr marL="0" indent="0">
              <a:buNone/>
            </a:pP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a set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spelling</a:t>
            </a:r>
            <a:r>
              <a:rPr lang="hr-HR" b="1" dirty="0"/>
              <a:t> </a:t>
            </a:r>
            <a:r>
              <a:rPr lang="hr-HR" b="1" dirty="0" err="1"/>
              <a:t>rules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we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to </a:t>
            </a:r>
            <a:r>
              <a:rPr lang="hr-HR" b="1" dirty="0" err="1"/>
              <a:t>remember</a:t>
            </a:r>
            <a:r>
              <a:rPr lang="hr-HR" b="1" dirty="0"/>
              <a:t>.</a:t>
            </a:r>
          </a:p>
          <a:p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–e take </a:t>
            </a:r>
            <a:r>
              <a:rPr lang="hr-HR" b="1" dirty="0">
                <a:solidFill>
                  <a:srgbClr val="FF0000"/>
                </a:solidFill>
              </a:rPr>
              <a:t>–d</a:t>
            </a:r>
          </a:p>
          <a:p>
            <a:pPr marL="0" indent="0">
              <a:buNone/>
            </a:pPr>
            <a:r>
              <a:rPr lang="hr-HR" b="1" dirty="0"/>
              <a:t>	live </a:t>
            </a:r>
            <a:r>
              <a:rPr lang="hr-HR" b="1" dirty="0">
                <a:sym typeface="Wingdings" panose="05000000000000000000" pitchFamily="2" charset="2"/>
              </a:rPr>
              <a:t> </a:t>
            </a:r>
            <a:r>
              <a:rPr lang="hr-HR" b="1" dirty="0" err="1">
                <a:sym typeface="Wingdings" panose="05000000000000000000" pitchFamily="2" charset="2"/>
              </a:rPr>
              <a:t>live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d</a:t>
            </a:r>
            <a:endParaRPr lang="hr-H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just"/>
            <a:r>
              <a:rPr lang="hr-HR" b="1" dirty="0"/>
              <a:t>a </a:t>
            </a:r>
            <a:r>
              <a:rPr lang="hr-HR" b="1" dirty="0" err="1"/>
              <a:t>consonant</a:t>
            </a:r>
            <a:r>
              <a:rPr lang="hr-HR" b="1" dirty="0"/>
              <a:t> + y + </a:t>
            </a:r>
            <a:r>
              <a:rPr lang="hr-HR" b="1" dirty="0" err="1"/>
              <a:t>ed</a:t>
            </a:r>
            <a:r>
              <a:rPr lang="hr-HR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 </a:t>
            </a:r>
            <a:r>
              <a:rPr lang="hr-HR" b="1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ied</a:t>
            </a:r>
            <a:endParaRPr lang="hr-H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hr-HR" b="1" dirty="0"/>
              <a:t>	</a:t>
            </a:r>
            <a:r>
              <a:rPr lang="hr-HR" b="1" dirty="0" err="1"/>
              <a:t>cry</a:t>
            </a:r>
            <a:r>
              <a:rPr lang="hr-HR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 </a:t>
            </a:r>
            <a:r>
              <a:rPr lang="hr-HR" b="1" dirty="0" err="1">
                <a:sym typeface="Wingdings" panose="05000000000000000000" pitchFamily="2" charset="2"/>
              </a:rPr>
              <a:t>cr</a:t>
            </a:r>
            <a:r>
              <a:rPr lang="hr-HR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</a:endParaRPr>
          </a:p>
          <a:p>
            <a:pPr algn="just"/>
            <a:r>
              <a:rPr lang="hr-HR" b="1" dirty="0"/>
              <a:t>a </a:t>
            </a:r>
            <a:r>
              <a:rPr lang="hr-HR" b="1" dirty="0" err="1"/>
              <a:t>vowel</a:t>
            </a:r>
            <a:r>
              <a:rPr lang="hr-HR" b="1" dirty="0"/>
              <a:t> + y + </a:t>
            </a:r>
            <a:r>
              <a:rPr lang="hr-HR" b="1" dirty="0" err="1"/>
              <a:t>ed</a:t>
            </a:r>
            <a:r>
              <a:rPr lang="hr-HR" b="1" dirty="0"/>
              <a:t> - </a:t>
            </a:r>
            <a:r>
              <a:rPr lang="hr-HR" b="1" dirty="0" err="1"/>
              <a:t>doesn’t</a:t>
            </a:r>
            <a:r>
              <a:rPr lang="hr-HR" b="1" dirty="0"/>
              <a:t> </a:t>
            </a:r>
            <a:r>
              <a:rPr lang="hr-HR" b="1" dirty="0" err="1"/>
              <a:t>change</a:t>
            </a: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b="1" dirty="0"/>
              <a:t>	</a:t>
            </a:r>
            <a:r>
              <a:rPr lang="hr-HR" b="1" dirty="0" err="1"/>
              <a:t>play</a:t>
            </a:r>
            <a:r>
              <a:rPr lang="hr-HR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 </a:t>
            </a:r>
            <a:r>
              <a:rPr lang="hr-HR" b="1" dirty="0" err="1">
                <a:sym typeface="Wingdings" panose="05000000000000000000" pitchFamily="2" charset="2"/>
              </a:rPr>
              <a:t>pla</a:t>
            </a:r>
            <a:r>
              <a:rPr lang="hr-HR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y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</a:endParaRPr>
          </a:p>
          <a:p>
            <a:pPr algn="just"/>
            <a:r>
              <a:rPr lang="hr-HR" b="1" dirty="0" err="1"/>
              <a:t>double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last</a:t>
            </a:r>
            <a:r>
              <a:rPr lang="hr-HR" b="1" dirty="0"/>
              <a:t> </a:t>
            </a:r>
            <a:r>
              <a:rPr lang="hr-HR" b="1" dirty="0" err="1"/>
              <a:t>consonant</a:t>
            </a:r>
            <a:endParaRPr lang="hr-HR" b="1" dirty="0">
              <a:solidFill>
                <a:schemeClr val="accent1"/>
              </a:solidFill>
            </a:endParaRPr>
          </a:p>
          <a:p>
            <a:pPr marL="457200" lvl="1" indent="0" algn="just">
              <a:buNone/>
            </a:pPr>
            <a:r>
              <a:rPr lang="hr-HR" b="1" dirty="0"/>
              <a:t>sto</a:t>
            </a:r>
            <a:r>
              <a:rPr lang="hr-HR" b="1" dirty="0">
                <a:solidFill>
                  <a:schemeClr val="accent6"/>
                </a:solidFill>
              </a:rPr>
              <a:t>p</a:t>
            </a:r>
            <a:r>
              <a:rPr lang="hr-HR" b="1" dirty="0"/>
              <a:t> </a:t>
            </a:r>
            <a:r>
              <a:rPr lang="hr-HR" b="1" dirty="0">
                <a:sym typeface="Wingdings" panose="05000000000000000000" pitchFamily="2" charset="2"/>
              </a:rPr>
              <a:t>  </a:t>
            </a:r>
            <a:r>
              <a:rPr lang="hr-HR" b="1" dirty="0" err="1">
                <a:sym typeface="Wingdings" panose="05000000000000000000" pitchFamily="2" charset="2"/>
              </a:rPr>
              <a:t>sto</a:t>
            </a:r>
            <a:r>
              <a:rPr lang="hr-HR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pp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lvl="1" indent="0" algn="just">
              <a:buNone/>
            </a:pPr>
            <a:r>
              <a:rPr lang="hr-HR" b="1" dirty="0" err="1">
                <a:sym typeface="Wingdings" panose="05000000000000000000" pitchFamily="2" charset="2"/>
              </a:rPr>
              <a:t>cla</a:t>
            </a:r>
            <a:r>
              <a:rPr lang="hr-HR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p</a:t>
            </a:r>
            <a:r>
              <a:rPr lang="hr-HR" b="1" dirty="0">
                <a:sym typeface="Wingdings" panose="05000000000000000000" pitchFamily="2" charset="2"/>
              </a:rPr>
              <a:t>  </a:t>
            </a:r>
            <a:r>
              <a:rPr lang="hr-HR" b="1" dirty="0" err="1">
                <a:sym typeface="Wingdings" panose="05000000000000000000" pitchFamily="2" charset="2"/>
              </a:rPr>
              <a:t>cla</a:t>
            </a:r>
            <a:r>
              <a:rPr lang="hr-HR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pp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lvl="1" indent="0" algn="just">
              <a:buNone/>
            </a:pPr>
            <a:r>
              <a:rPr lang="hr-HR" b="1" dirty="0" err="1">
                <a:sym typeface="Wingdings" panose="05000000000000000000" pitchFamily="2" charset="2"/>
              </a:rPr>
              <a:t>trave</a:t>
            </a:r>
            <a:r>
              <a:rPr lang="hr-HR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l</a:t>
            </a:r>
            <a:r>
              <a:rPr lang="hr-HR" b="1" dirty="0" err="1">
                <a:sym typeface="Wingdings" panose="05000000000000000000" pitchFamily="2" charset="2"/>
              </a:rPr>
              <a:t>trave</a:t>
            </a:r>
            <a:r>
              <a:rPr lang="hr-HR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ll</a:t>
            </a:r>
            <a:r>
              <a:rPr lang="hr-H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ed</a:t>
            </a:r>
            <a:endParaRPr lang="hr-H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A9E03-7425-B497-C529-D44E54DD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4" y="2558137"/>
            <a:ext cx="5509556" cy="22813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757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8753CD-54CB-3ACA-CC18-5A9C9A8E3E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27671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BCAAC-8ADA-E207-9D28-F1F89F974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6925" y="206375"/>
            <a:ext cx="6191249" cy="879475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G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past </a:t>
            </a:r>
            <a:r>
              <a:rPr lang="hr-HR" b="1" dirty="0" err="1"/>
              <a:t>simple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7E77C-2F71-031B-4C12-9437226F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"/>
          <a:stretch/>
        </p:blipFill>
        <p:spPr>
          <a:xfrm>
            <a:off x="19051" y="2593133"/>
            <a:ext cx="5857874" cy="16717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3BA580F-524A-ACC8-54DD-B9E67B303D01}"/>
              </a:ext>
            </a:extLst>
          </p:cNvPr>
          <p:cNvSpPr txBox="1">
            <a:spLocks/>
          </p:cNvSpPr>
          <p:nvPr/>
        </p:nvSpPr>
        <p:spPr>
          <a:xfrm>
            <a:off x="5876924" y="1182069"/>
            <a:ext cx="6191249" cy="67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0D547-256D-3E4F-CC9C-F2DE7EE0FA8B}"/>
              </a:ext>
            </a:extLst>
          </p:cNvPr>
          <p:cNvSpPr txBox="1"/>
          <p:nvPr/>
        </p:nvSpPr>
        <p:spPr>
          <a:xfrm>
            <a:off x="857250" y="2867025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lived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B3A79-2AD1-B7B2-663F-362502273508}"/>
              </a:ext>
            </a:extLst>
          </p:cNvPr>
          <p:cNvSpPr txBox="1"/>
          <p:nvPr/>
        </p:nvSpPr>
        <p:spPr>
          <a:xfrm>
            <a:off x="571500" y="3428999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watched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6CF9D-1EC9-569D-A661-BFF0BFDB5C24}"/>
              </a:ext>
            </a:extLst>
          </p:cNvPr>
          <p:cNvSpPr txBox="1"/>
          <p:nvPr/>
        </p:nvSpPr>
        <p:spPr>
          <a:xfrm>
            <a:off x="4537873" y="2857500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cried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502A-815E-D260-B206-0CB52BC3AE0B}"/>
              </a:ext>
            </a:extLst>
          </p:cNvPr>
          <p:cNvSpPr txBox="1"/>
          <p:nvPr/>
        </p:nvSpPr>
        <p:spPr>
          <a:xfrm>
            <a:off x="3429000" y="3636405"/>
            <a:ext cx="96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stopped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4C7B6-3522-7C8E-DC70-3EB4BEFD55C4}"/>
              </a:ext>
            </a:extLst>
          </p:cNvPr>
          <p:cNvSpPr txBox="1"/>
          <p:nvPr/>
        </p:nvSpPr>
        <p:spPr>
          <a:xfrm>
            <a:off x="3282153" y="3857623"/>
            <a:ext cx="96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listened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1174</Words>
  <Application>Microsoft Office PowerPoint</Application>
  <PresentationFormat>Widescreen</PresentationFormat>
  <Paragraphs>167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Lesson 13  The boy who cried wolf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67.</vt:lpstr>
      <vt:lpstr>Workbook page 68.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70.</vt:lpstr>
      <vt:lpstr>Workbook page 71.</vt:lpstr>
      <vt:lpstr>Workbook page 69.</vt:lpstr>
      <vt:lpstr>Workbook page 69.</vt:lpstr>
      <vt:lpstr>Workbook page 69.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13 – The boy who cried wolf</dc:title>
  <dc:creator>Josipa</dc:creator>
  <cp:lastModifiedBy>Sanja Ivoš</cp:lastModifiedBy>
  <cp:revision>78</cp:revision>
  <dcterms:created xsi:type="dcterms:W3CDTF">2022-08-03T11:13:58Z</dcterms:created>
  <dcterms:modified xsi:type="dcterms:W3CDTF">2022-11-22T09:09:43Z</dcterms:modified>
</cp:coreProperties>
</file>